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1410" r:id="rId3"/>
    <p:sldId id="1448" r:id="rId4"/>
    <p:sldId id="2216" r:id="rId5"/>
    <p:sldId id="2196" r:id="rId6"/>
    <p:sldId id="2264" r:id="rId7"/>
    <p:sldId id="2241" r:id="rId8"/>
    <p:sldId id="1415" r:id="rId9"/>
    <p:sldId id="1416" r:id="rId10"/>
    <p:sldId id="2113" r:id="rId11"/>
    <p:sldId id="2114" r:id="rId12"/>
    <p:sldId id="1418" r:id="rId13"/>
    <p:sldId id="2265" r:id="rId14"/>
    <p:sldId id="2266" r:id="rId15"/>
    <p:sldId id="2267" r:id="rId16"/>
    <p:sldId id="145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62" d="100"/>
          <a:sy n="62" d="100"/>
        </p:scale>
        <p:origin x="75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Supermarkets</c:v>
                </c:pt>
              </c:strCache>
            </c:strRef>
          </c:tx>
          <c:spPr>
            <a:ln w="28575" cap="rnd">
              <a:solidFill>
                <a:schemeClr val="accent1"/>
              </a:solidFill>
              <a:round/>
            </a:ln>
            <a:effectLst/>
          </c:spPr>
          <c:marker>
            <c:symbol val="none"/>
          </c:marker>
          <c:dLbls>
            <c:dLbl>
              <c:idx val="14"/>
              <c:layout>
                <c:manualLayout>
                  <c:x val="-5.5000898957211315E-3"/>
                  <c:y val="3.59846184982797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C56-4E03-93ED-EC8F57B41B4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4WE 19.04.20</c:v>
                </c:pt>
                <c:pt idx="1">
                  <c:v>4WE 17.05.20</c:v>
                </c:pt>
                <c:pt idx="2">
                  <c:v>4WE 14.06.20</c:v>
                </c:pt>
                <c:pt idx="3">
                  <c:v>4WE 12.07.20</c:v>
                </c:pt>
                <c:pt idx="4">
                  <c:v>4WE 09.08.20</c:v>
                </c:pt>
                <c:pt idx="5">
                  <c:v>4WE 06.09.20</c:v>
                </c:pt>
                <c:pt idx="6">
                  <c:v>4WE 04.10.20</c:v>
                </c:pt>
                <c:pt idx="7">
                  <c:v>4WE 01.11.20</c:v>
                </c:pt>
                <c:pt idx="8">
                  <c:v>4WE 29.11.20</c:v>
                </c:pt>
                <c:pt idx="9">
                  <c:v>4WE 27.12.20</c:v>
                </c:pt>
                <c:pt idx="10">
                  <c:v>4WE 24.01.21</c:v>
                </c:pt>
                <c:pt idx="11">
                  <c:v>4WE 21.02.21</c:v>
                </c:pt>
                <c:pt idx="12">
                  <c:v>4WE 21.03.21</c:v>
                </c:pt>
                <c:pt idx="13">
                  <c:v>4WE 18.04.21</c:v>
                </c:pt>
                <c:pt idx="14">
                  <c:v>4WE 16.05.21</c:v>
                </c:pt>
              </c:strCache>
            </c:strRef>
          </c:cat>
          <c:val>
            <c:numRef>
              <c:f>Sheet1!$B$2:$B$16</c:f>
              <c:numCache>
                <c:formatCode>#,###.0</c:formatCode>
                <c:ptCount val="15"/>
                <c:pt idx="0">
                  <c:v>1.8</c:v>
                </c:pt>
                <c:pt idx="1">
                  <c:v>1.8</c:v>
                </c:pt>
                <c:pt idx="2">
                  <c:v>1.8</c:v>
                </c:pt>
                <c:pt idx="3">
                  <c:v>1.8</c:v>
                </c:pt>
                <c:pt idx="4">
                  <c:v>1.8</c:v>
                </c:pt>
                <c:pt idx="5">
                  <c:v>1.8</c:v>
                </c:pt>
                <c:pt idx="6">
                  <c:v>1.9</c:v>
                </c:pt>
                <c:pt idx="7" formatCode="General">
                  <c:v>1.9</c:v>
                </c:pt>
                <c:pt idx="8" formatCode="0.0">
                  <c:v>1.9</c:v>
                </c:pt>
                <c:pt idx="9" formatCode="0.0">
                  <c:v>1.8</c:v>
                </c:pt>
                <c:pt idx="10" formatCode="0.0">
                  <c:v>1.7</c:v>
                </c:pt>
                <c:pt idx="11" formatCode="0.0">
                  <c:v>1.8</c:v>
                </c:pt>
                <c:pt idx="12" formatCode="0.0">
                  <c:v>1.8</c:v>
                </c:pt>
                <c:pt idx="13" formatCode="0.0">
                  <c:v>1.8</c:v>
                </c:pt>
                <c:pt idx="14" formatCode="0.0">
                  <c:v>1.8</c:v>
                </c:pt>
              </c:numCache>
            </c:numRef>
          </c:val>
          <c:smooth val="0"/>
          <c:extLst>
            <c:ext xmlns:c16="http://schemas.microsoft.com/office/drawing/2014/chart" uri="{C3380CC4-5D6E-409C-BE32-E72D297353CC}">
              <c16:uniqueId val="{00000000-6E9C-46BA-95BC-810D85E0E9D8}"/>
            </c:ext>
          </c:extLst>
        </c:ser>
        <c:ser>
          <c:idx val="1"/>
          <c:order val="1"/>
          <c:tx>
            <c:strRef>
              <c:f>Sheet1!$C$1</c:f>
              <c:strCache>
                <c:ptCount val="1"/>
                <c:pt idx="0">
                  <c:v>Convenience stores</c:v>
                </c:pt>
              </c:strCache>
            </c:strRef>
          </c:tx>
          <c:spPr>
            <a:ln w="28575" cap="rnd">
              <a:solidFill>
                <a:schemeClr val="accent2"/>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66C-4A96-9B44-A01A7418B555}"/>
                </c:ext>
              </c:extLst>
            </c:dLbl>
            <c:dLbl>
              <c:idx val="14"/>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C56-4E03-93ED-EC8F57B41B4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4WE 19.04.20</c:v>
                </c:pt>
                <c:pt idx="1">
                  <c:v>4WE 17.05.20</c:v>
                </c:pt>
                <c:pt idx="2">
                  <c:v>4WE 14.06.20</c:v>
                </c:pt>
                <c:pt idx="3">
                  <c:v>4WE 12.07.20</c:v>
                </c:pt>
                <c:pt idx="4">
                  <c:v>4WE 09.08.20</c:v>
                </c:pt>
                <c:pt idx="5">
                  <c:v>4WE 06.09.20</c:v>
                </c:pt>
                <c:pt idx="6">
                  <c:v>4WE 04.10.20</c:v>
                </c:pt>
                <c:pt idx="7">
                  <c:v>4WE 01.11.20</c:v>
                </c:pt>
                <c:pt idx="8">
                  <c:v>4WE 29.11.20</c:v>
                </c:pt>
                <c:pt idx="9">
                  <c:v>4WE 27.12.20</c:v>
                </c:pt>
                <c:pt idx="10">
                  <c:v>4WE 24.01.21</c:v>
                </c:pt>
                <c:pt idx="11">
                  <c:v>4WE 21.02.21</c:v>
                </c:pt>
                <c:pt idx="12">
                  <c:v>4WE 21.03.21</c:v>
                </c:pt>
                <c:pt idx="13">
                  <c:v>4WE 18.04.21</c:v>
                </c:pt>
                <c:pt idx="14">
                  <c:v>4WE 16.05.21</c:v>
                </c:pt>
              </c:strCache>
            </c:strRef>
          </c:cat>
          <c:val>
            <c:numRef>
              <c:f>Sheet1!$C$2:$C$16</c:f>
              <c:numCache>
                <c:formatCode>#,###.0</c:formatCode>
                <c:ptCount val="15"/>
                <c:pt idx="0">
                  <c:v>2.2000000000000002</c:v>
                </c:pt>
                <c:pt idx="1">
                  <c:v>2.1</c:v>
                </c:pt>
                <c:pt idx="2">
                  <c:v>2.1</c:v>
                </c:pt>
                <c:pt idx="3">
                  <c:v>2.2000000000000002</c:v>
                </c:pt>
                <c:pt idx="4">
                  <c:v>2.1</c:v>
                </c:pt>
                <c:pt idx="5">
                  <c:v>2.1</c:v>
                </c:pt>
                <c:pt idx="6">
                  <c:v>2.2000000000000002</c:v>
                </c:pt>
                <c:pt idx="7" formatCode="General">
                  <c:v>2.2000000000000002</c:v>
                </c:pt>
                <c:pt idx="8" formatCode="0.0">
                  <c:v>2.2000000000000002</c:v>
                </c:pt>
                <c:pt idx="9" formatCode="0.0">
                  <c:v>2.2000000000000002</c:v>
                </c:pt>
                <c:pt idx="10" formatCode="0.0">
                  <c:v>2</c:v>
                </c:pt>
                <c:pt idx="11" formatCode="0.0">
                  <c:v>2</c:v>
                </c:pt>
                <c:pt idx="12" formatCode="0.0">
                  <c:v>2.1</c:v>
                </c:pt>
                <c:pt idx="13" formatCode="0.0">
                  <c:v>2.1</c:v>
                </c:pt>
                <c:pt idx="14" formatCode="0.0">
                  <c:v>2</c:v>
                </c:pt>
              </c:numCache>
            </c:numRef>
          </c:val>
          <c:smooth val="0"/>
          <c:extLst>
            <c:ext xmlns:c16="http://schemas.microsoft.com/office/drawing/2014/chart" uri="{C3380CC4-5D6E-409C-BE32-E72D297353CC}">
              <c16:uniqueId val="{00000001-6E9C-46BA-95BC-810D85E0E9D8}"/>
            </c:ext>
          </c:extLst>
        </c:ser>
        <c:ser>
          <c:idx val="2"/>
          <c:order val="2"/>
          <c:tx>
            <c:strRef>
              <c:f>Sheet1!$D$1</c:f>
              <c:strCache>
                <c:ptCount val="1"/>
                <c:pt idx="0">
                  <c:v>Discounters</c:v>
                </c:pt>
              </c:strCache>
            </c:strRef>
          </c:tx>
          <c:spPr>
            <a:ln w="28575" cap="rnd">
              <a:solidFill>
                <a:schemeClr val="accent5"/>
              </a:solidFill>
              <a:round/>
            </a:ln>
            <a:effectLst/>
          </c:spPr>
          <c:marker>
            <c:symbol val="none"/>
          </c:marker>
          <c:dLbls>
            <c:dLbl>
              <c:idx val="14"/>
              <c:layout>
                <c:manualLayout>
                  <c:x val="-5.5000898957211315E-3"/>
                  <c:y val="1.96630236794171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C56-4E03-93ED-EC8F57B41B4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4WE 19.04.20</c:v>
                </c:pt>
                <c:pt idx="1">
                  <c:v>4WE 17.05.20</c:v>
                </c:pt>
                <c:pt idx="2">
                  <c:v>4WE 14.06.20</c:v>
                </c:pt>
                <c:pt idx="3">
                  <c:v>4WE 12.07.20</c:v>
                </c:pt>
                <c:pt idx="4">
                  <c:v>4WE 09.08.20</c:v>
                </c:pt>
                <c:pt idx="5">
                  <c:v>4WE 06.09.20</c:v>
                </c:pt>
                <c:pt idx="6">
                  <c:v>4WE 04.10.20</c:v>
                </c:pt>
                <c:pt idx="7">
                  <c:v>4WE 01.11.20</c:v>
                </c:pt>
                <c:pt idx="8">
                  <c:v>4WE 29.11.20</c:v>
                </c:pt>
                <c:pt idx="9">
                  <c:v>4WE 27.12.20</c:v>
                </c:pt>
                <c:pt idx="10">
                  <c:v>4WE 24.01.21</c:v>
                </c:pt>
                <c:pt idx="11">
                  <c:v>4WE 21.02.21</c:v>
                </c:pt>
                <c:pt idx="12">
                  <c:v>4WE 21.03.21</c:v>
                </c:pt>
                <c:pt idx="13">
                  <c:v>4WE 18.04.21</c:v>
                </c:pt>
                <c:pt idx="14">
                  <c:v>4WE 16.05.21</c:v>
                </c:pt>
              </c:strCache>
            </c:strRef>
          </c:cat>
          <c:val>
            <c:numRef>
              <c:f>Sheet1!$D$2:$D$16</c:f>
              <c:numCache>
                <c:formatCode>#,###.0</c:formatCode>
                <c:ptCount val="15"/>
                <c:pt idx="0">
                  <c:v>2</c:v>
                </c:pt>
                <c:pt idx="1">
                  <c:v>1.9</c:v>
                </c:pt>
                <c:pt idx="2">
                  <c:v>1.9</c:v>
                </c:pt>
                <c:pt idx="3">
                  <c:v>1.9</c:v>
                </c:pt>
                <c:pt idx="4">
                  <c:v>1.8</c:v>
                </c:pt>
                <c:pt idx="5">
                  <c:v>1.9</c:v>
                </c:pt>
                <c:pt idx="6">
                  <c:v>1.9</c:v>
                </c:pt>
                <c:pt idx="7" formatCode="General">
                  <c:v>1.9</c:v>
                </c:pt>
                <c:pt idx="8" formatCode="0.0">
                  <c:v>2</c:v>
                </c:pt>
                <c:pt idx="9" formatCode="General">
                  <c:v>1.9</c:v>
                </c:pt>
                <c:pt idx="10" formatCode="General">
                  <c:v>1.8</c:v>
                </c:pt>
                <c:pt idx="11">
                  <c:v>1.9</c:v>
                </c:pt>
                <c:pt idx="12" formatCode="General">
                  <c:v>1.9</c:v>
                </c:pt>
                <c:pt idx="13" formatCode="General">
                  <c:v>1.8</c:v>
                </c:pt>
                <c:pt idx="14" formatCode="General">
                  <c:v>1.7</c:v>
                </c:pt>
              </c:numCache>
            </c:numRef>
          </c:val>
          <c:smooth val="0"/>
          <c:extLst>
            <c:ext xmlns:c16="http://schemas.microsoft.com/office/drawing/2014/chart" uri="{C3380CC4-5D6E-409C-BE32-E72D297353CC}">
              <c16:uniqueId val="{00000002-6E9C-46BA-95BC-810D85E0E9D8}"/>
            </c:ext>
          </c:extLst>
        </c:ser>
        <c:ser>
          <c:idx val="3"/>
          <c:order val="3"/>
          <c:tx>
            <c:strRef>
              <c:f>Sheet1!$E$1</c:f>
              <c:strCache>
                <c:ptCount val="1"/>
                <c:pt idx="0">
                  <c:v>Online grocery</c:v>
                </c:pt>
              </c:strCache>
            </c:strRef>
          </c:tx>
          <c:spPr>
            <a:ln w="28575" cap="rnd">
              <a:solidFill>
                <a:schemeClr val="accent4"/>
              </a:solidFill>
              <a:round/>
            </a:ln>
            <a:effectLst/>
          </c:spPr>
          <c:marker>
            <c:symbol val="none"/>
          </c:marker>
          <c:dLbls>
            <c:dLbl>
              <c:idx val="14"/>
              <c:layout>
                <c:manualLayout>
                  <c:x val="-5.5000898957211315E-3"/>
                  <c:y val="3.59846184982797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C56-4E03-93ED-EC8F57B41B4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4WE 19.04.20</c:v>
                </c:pt>
                <c:pt idx="1">
                  <c:v>4WE 17.05.20</c:v>
                </c:pt>
                <c:pt idx="2">
                  <c:v>4WE 14.06.20</c:v>
                </c:pt>
                <c:pt idx="3">
                  <c:v>4WE 12.07.20</c:v>
                </c:pt>
                <c:pt idx="4">
                  <c:v>4WE 09.08.20</c:v>
                </c:pt>
                <c:pt idx="5">
                  <c:v>4WE 06.09.20</c:v>
                </c:pt>
                <c:pt idx="6">
                  <c:v>4WE 04.10.20</c:v>
                </c:pt>
                <c:pt idx="7">
                  <c:v>4WE 01.11.20</c:v>
                </c:pt>
                <c:pt idx="8">
                  <c:v>4WE 29.11.20</c:v>
                </c:pt>
                <c:pt idx="9">
                  <c:v>4WE 27.12.20</c:v>
                </c:pt>
                <c:pt idx="10">
                  <c:v>4WE 24.01.21</c:v>
                </c:pt>
                <c:pt idx="11">
                  <c:v>4WE 21.02.21</c:v>
                </c:pt>
                <c:pt idx="12">
                  <c:v>4WE 21.03.21</c:v>
                </c:pt>
                <c:pt idx="13">
                  <c:v>4WE 18.04.21</c:v>
                </c:pt>
                <c:pt idx="14">
                  <c:v>4WE 16.05.21</c:v>
                </c:pt>
              </c:strCache>
            </c:strRef>
          </c:cat>
          <c:val>
            <c:numRef>
              <c:f>Sheet1!$E$2:$E$16</c:f>
              <c:numCache>
                <c:formatCode>#,###.0</c:formatCode>
                <c:ptCount val="15"/>
                <c:pt idx="0">
                  <c:v>2</c:v>
                </c:pt>
                <c:pt idx="1">
                  <c:v>1.8</c:v>
                </c:pt>
                <c:pt idx="2">
                  <c:v>1.8</c:v>
                </c:pt>
                <c:pt idx="3">
                  <c:v>1.8</c:v>
                </c:pt>
                <c:pt idx="4">
                  <c:v>1.8</c:v>
                </c:pt>
                <c:pt idx="5">
                  <c:v>1.8</c:v>
                </c:pt>
                <c:pt idx="6">
                  <c:v>1.8</c:v>
                </c:pt>
                <c:pt idx="7" formatCode="General">
                  <c:v>1.8</c:v>
                </c:pt>
                <c:pt idx="8" formatCode="General">
                  <c:v>1.9</c:v>
                </c:pt>
                <c:pt idx="9" formatCode="General">
                  <c:v>1.9</c:v>
                </c:pt>
                <c:pt idx="10" formatCode="General">
                  <c:v>1.5</c:v>
                </c:pt>
                <c:pt idx="11">
                  <c:v>1.6</c:v>
                </c:pt>
                <c:pt idx="12" formatCode="General">
                  <c:v>1.6</c:v>
                </c:pt>
                <c:pt idx="13" formatCode="General">
                  <c:v>1.7</c:v>
                </c:pt>
                <c:pt idx="14" formatCode="General">
                  <c:v>1.5</c:v>
                </c:pt>
              </c:numCache>
            </c:numRef>
          </c:val>
          <c:smooth val="0"/>
          <c:extLst>
            <c:ext xmlns:c16="http://schemas.microsoft.com/office/drawing/2014/chart" uri="{C3380CC4-5D6E-409C-BE32-E72D297353CC}">
              <c16:uniqueId val="{00000004-6E9C-46BA-95BC-810D85E0E9D8}"/>
            </c:ext>
          </c:extLst>
        </c:ser>
        <c:dLbls>
          <c:showLegendKey val="0"/>
          <c:showVal val="0"/>
          <c:showCatName val="0"/>
          <c:showSerName val="0"/>
          <c:showPercent val="0"/>
          <c:showBubbleSize val="0"/>
        </c:dLbls>
        <c:smooth val="0"/>
        <c:axId val="1185360080"/>
        <c:axId val="786720320"/>
      </c:lineChart>
      <c:catAx>
        <c:axId val="1185360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86720320"/>
        <c:crosses val="autoZero"/>
        <c:auto val="1"/>
        <c:lblAlgn val="ctr"/>
        <c:lblOffset val="100"/>
        <c:noMultiLvlLbl val="0"/>
      </c:catAx>
      <c:valAx>
        <c:axId val="786720320"/>
        <c:scaling>
          <c:orientation val="minMax"/>
        </c:scaling>
        <c:delete val="1"/>
        <c:axPos val="l"/>
        <c:numFmt formatCode="#,###.0" sourceLinked="1"/>
        <c:majorTickMark val="none"/>
        <c:minorTickMark val="none"/>
        <c:tickLblPos val="nextTo"/>
        <c:crossAx val="118536008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015966956319412E-2"/>
          <c:y val="0.13728273446421582"/>
          <c:w val="0.78877436991504224"/>
          <c:h val="0.64359802429219126"/>
        </c:manualLayout>
      </c:layout>
      <c:doughnutChart>
        <c:varyColors val="1"/>
        <c:ser>
          <c:idx val="0"/>
          <c:order val="0"/>
          <c:tx>
            <c:strRef>
              <c:f>Sheet1!$B$1</c:f>
              <c:strCache>
                <c:ptCount val="1"/>
                <c:pt idx="0">
                  <c:v>%</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4EA-4B92-8D00-4A894828FD5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4EA-4B92-8D00-4A894828FD50}"/>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Don't want to WFH / Can't WFH / Not Working / Don't know</c:v>
                </c:pt>
                <c:pt idx="1">
                  <c:v>Plan to WFH</c:v>
                </c:pt>
              </c:strCache>
            </c:strRef>
          </c:cat>
          <c:val>
            <c:numRef>
              <c:f>Sheet1!$B$2:$B$3</c:f>
              <c:numCache>
                <c:formatCode>0%</c:formatCode>
                <c:ptCount val="2"/>
                <c:pt idx="0">
                  <c:v>0.65900000000000003</c:v>
                </c:pt>
                <c:pt idx="1">
                  <c:v>0.34099999999999997</c:v>
                </c:pt>
              </c:numCache>
            </c:numRef>
          </c:val>
          <c:extLst>
            <c:ext xmlns:c16="http://schemas.microsoft.com/office/drawing/2014/chart" uri="{C3380CC4-5D6E-409C-BE32-E72D297353CC}">
              <c16:uniqueId val="{00000004-24EA-4B92-8D00-4A894828FD50}"/>
            </c:ext>
          </c:extLst>
        </c:ser>
        <c:dLbls>
          <c:showLegendKey val="0"/>
          <c:showVal val="1"/>
          <c:showCatName val="0"/>
          <c:showSerName val="0"/>
          <c:showPercent val="0"/>
          <c:showBubbleSize val="0"/>
          <c:showLeaderLines val="1"/>
        </c:dLbls>
        <c:firstSliceAng val="124"/>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988737733216388E-2"/>
          <c:y val="0.15936930423761519"/>
          <c:w val="0.93202252453356726"/>
          <c:h val="0.70775746670672024"/>
        </c:manualLayout>
      </c:layout>
      <c:barChart>
        <c:barDir val="col"/>
        <c:grouping val="clustered"/>
        <c:varyColors val="0"/>
        <c:ser>
          <c:idx val="0"/>
          <c:order val="0"/>
          <c:spPr>
            <a:solidFill>
              <a:schemeClr val="accent1"/>
            </a:solidFill>
            <a:ln>
              <a:noFill/>
            </a:ln>
            <a:effectLst/>
          </c:spPr>
          <c:invertIfNegative val="0"/>
          <c:dPt>
            <c:idx val="1"/>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0-3B1F-4223-8AB4-015983910530}"/>
              </c:ext>
            </c:extLst>
          </c:dPt>
          <c:dPt>
            <c:idx val="2"/>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1-3B1F-4223-8AB4-015983910530}"/>
              </c:ext>
            </c:extLst>
          </c:dPt>
          <c:dPt>
            <c:idx val="3"/>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2-3B1F-4223-8AB4-015983910530}"/>
              </c:ext>
            </c:extLst>
          </c:dPt>
          <c:dPt>
            <c:idx val="4"/>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3-3B1F-4223-8AB4-015983910530}"/>
              </c:ext>
            </c:extLst>
          </c:dPt>
          <c:dPt>
            <c:idx val="5"/>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4-3B1F-4223-8AB4-015983910530}"/>
              </c:ext>
            </c:extLst>
          </c:dPt>
          <c:dPt>
            <c:idx val="6"/>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5-3B1F-4223-8AB4-01598391053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Sheet1!$A$1:$H$1</c:f>
              <c:strCache>
                <c:ptCount val="7"/>
                <c:pt idx="0">
                  <c:v>Study Total</c:v>
                </c:pt>
                <c:pt idx="1">
                  <c:v>18-24</c:v>
                </c:pt>
                <c:pt idx="2">
                  <c:v>25-34</c:v>
                </c:pt>
                <c:pt idx="3">
                  <c:v>35-44</c:v>
                </c:pt>
                <c:pt idx="4">
                  <c:v>45-54</c:v>
                </c:pt>
                <c:pt idx="5">
                  <c:v>55-64</c:v>
                </c:pt>
                <c:pt idx="6">
                  <c:v>65+</c:v>
                </c:pt>
              </c:strCache>
            </c:strRef>
          </c:cat>
          <c:val>
            <c:numRef>
              <c:f>Sheet1!$A$2:$H$2</c:f>
              <c:numCache>
                <c:formatCode>0%</c:formatCode>
                <c:ptCount val="7"/>
                <c:pt idx="0">
                  <c:v>0.78190255220417626</c:v>
                </c:pt>
                <c:pt idx="1">
                  <c:v>0.69117647058823528</c:v>
                </c:pt>
                <c:pt idx="2">
                  <c:v>0.73584905660377353</c:v>
                </c:pt>
                <c:pt idx="3">
                  <c:v>0.82352941176470584</c:v>
                </c:pt>
                <c:pt idx="4">
                  <c:v>0.83333333333333326</c:v>
                </c:pt>
                <c:pt idx="5">
                  <c:v>0.79545454545454541</c:v>
                </c:pt>
                <c:pt idx="6">
                  <c:v>0.84444444444444444</c:v>
                </c:pt>
              </c:numCache>
            </c:numRef>
          </c:val>
          <c:extLst>
            <c:ext xmlns:c16="http://schemas.microsoft.com/office/drawing/2014/chart" uri="{C3380CC4-5D6E-409C-BE32-E72D297353CC}">
              <c16:uniqueId val="{00000000-365C-4A8B-BEB4-F987E1F802FB}"/>
            </c:ext>
          </c:extLst>
        </c:ser>
        <c:dLbls>
          <c:dLblPos val="outEnd"/>
          <c:showLegendKey val="0"/>
          <c:showVal val="1"/>
          <c:showCatName val="0"/>
          <c:showSerName val="0"/>
          <c:showPercent val="0"/>
          <c:showBubbleSize val="0"/>
        </c:dLbls>
        <c:gapWidth val="100"/>
        <c:overlap val="-27"/>
        <c:axId val="371998304"/>
        <c:axId val="463525680"/>
      </c:barChart>
      <c:catAx>
        <c:axId val="371998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63525680"/>
        <c:crosses val="autoZero"/>
        <c:auto val="1"/>
        <c:lblAlgn val="ctr"/>
        <c:lblOffset val="100"/>
        <c:noMultiLvlLbl val="0"/>
      </c:catAx>
      <c:valAx>
        <c:axId val="463525680"/>
        <c:scaling>
          <c:orientation val="minMax"/>
        </c:scaling>
        <c:delete val="1"/>
        <c:axPos val="l"/>
        <c:numFmt formatCode="0%" sourceLinked="1"/>
        <c:majorTickMark val="none"/>
        <c:minorTickMark val="none"/>
        <c:tickLblPos val="nextTo"/>
        <c:crossAx val="3719983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NULL" TargetMode="Externa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NULL" TargetMode="External"/><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NULL" TargetMode="External"/><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NULL" TargetMode="External"/><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NULL" TargetMode="External"/><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NULL" TargetMode="External"/><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NULL" TargetMode="External"/><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NULL" TargetMode="External"/><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NULL" TargetMode="External"/><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NULL" TargetMode="External"/><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NULL" TargetMode="External"/><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NULL" TargetMode="External"/><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NULL" TargetMode="External"/><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NULL" TargetMode="External"/><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NULL" TargetMode="External"/><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Slide Number Placeholder 2">
            <a:extLst>
              <a:ext uri="{FF2B5EF4-FFF2-40B4-BE49-F238E27FC236}">
                <a16:creationId xmlns:a16="http://schemas.microsoft.com/office/drawing/2014/main" id="{AC966E21-ECB4-4902-A5BB-08EBAE5512ED}"/>
              </a:ext>
            </a:extLst>
          </p:cNvPr>
          <p:cNvSpPr txBox="1">
            <a:spLocks/>
          </p:cNvSpPr>
          <p:nvPr userDrawn="1"/>
        </p:nvSpPr>
        <p:spPr>
          <a:xfrm>
            <a:off x="10829925" y="5832475"/>
            <a:ext cx="720000" cy="365125"/>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6738AC1-3D0A-4434-BE5F-6C9577C4BD6B}" type="slidenum">
              <a:rPr lang="en-GB" sz="1100" smtClean="0">
                <a:latin typeface="Graphik"/>
              </a:rPr>
              <a:pPr/>
              <a:t>‹#›</a:t>
            </a:fld>
            <a:endParaRPr lang="en-GB" sz="1100" dirty="0">
              <a:latin typeface="Graphik"/>
            </a:endParaRPr>
          </a:p>
        </p:txBody>
      </p:sp>
      <p:sp>
        <p:nvSpPr>
          <p:cNvPr id="9" name="Text Placeholder 8">
            <a:extLst>
              <a:ext uri="{FF2B5EF4-FFF2-40B4-BE49-F238E27FC236}">
                <a16:creationId xmlns:a16="http://schemas.microsoft.com/office/drawing/2014/main" id="{4D1B9F19-7591-4C58-BA66-41304DBA73BF}"/>
              </a:ext>
            </a:extLst>
          </p:cNvPr>
          <p:cNvSpPr>
            <a:spLocks noGrp="1"/>
          </p:cNvSpPr>
          <p:nvPr>
            <p:ph type="body" sz="quarter" idx="12" hasCustomPrompt="1"/>
          </p:nvPr>
        </p:nvSpPr>
        <p:spPr>
          <a:xfrm>
            <a:off x="642075" y="5832474"/>
            <a:ext cx="9982200" cy="365125"/>
          </a:xfrm>
          <a:prstGeom prst="rect">
            <a:avLst/>
          </a:prstGeom>
        </p:spPr>
        <p:txBody>
          <a:bodyPr anchor="b"/>
          <a:lstStyle>
            <a:lvl1pPr marL="0" indent="0">
              <a:buNone/>
              <a:defRPr sz="1100" cap="none" normalizeH="0" baseline="0">
                <a:solidFill>
                  <a:schemeClr val="bg1">
                    <a:lumMod val="50000"/>
                  </a:schemeClr>
                </a:solidFill>
                <a:latin typeface="Graphik"/>
              </a:defRPr>
            </a:lvl1pPr>
          </a:lstStyle>
          <a:p>
            <a:pPr lvl="0"/>
            <a:r>
              <a:rPr lang="en-GB" dirty="0"/>
              <a:t>Source:</a:t>
            </a:r>
          </a:p>
        </p:txBody>
      </p:sp>
      <p:cxnSp>
        <p:nvCxnSpPr>
          <p:cNvPr id="10" name="Straight Connector 9">
            <a:extLst>
              <a:ext uri="{FF2B5EF4-FFF2-40B4-BE49-F238E27FC236}">
                <a16:creationId xmlns:a16="http://schemas.microsoft.com/office/drawing/2014/main" id="{4AD372CC-B2C0-4E55-BA35-A5A07B07BED3}"/>
              </a:ext>
            </a:extLst>
          </p:cNvPr>
          <p:cNvCxnSpPr>
            <a:cxnSpLocks/>
          </p:cNvCxnSpPr>
          <p:nvPr userDrawn="1"/>
        </p:nvCxnSpPr>
        <p:spPr>
          <a:xfrm flipH="1">
            <a:off x="642075" y="865787"/>
            <a:ext cx="10905075"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24">
            <a:extLst>
              <a:ext uri="{FF2B5EF4-FFF2-40B4-BE49-F238E27FC236}">
                <a16:creationId xmlns:a16="http://schemas.microsoft.com/office/drawing/2014/main" id="{8CC7DE1B-964C-44C2-8D72-C035B1226989}"/>
              </a:ext>
            </a:extLst>
          </p:cNvPr>
          <p:cNvSpPr>
            <a:spLocks noGrp="1"/>
          </p:cNvSpPr>
          <p:nvPr>
            <p:ph type="body" sz="quarter" idx="13" hasCustomPrompt="1"/>
          </p:nvPr>
        </p:nvSpPr>
        <p:spPr>
          <a:xfrm>
            <a:off x="639225" y="1019175"/>
            <a:ext cx="10905075" cy="4641850"/>
          </a:xfrm>
          <a:prstGeom prst="rect">
            <a:avLst/>
          </a:prstGeom>
        </p:spPr>
        <p:txBody>
          <a:bodyPr/>
          <a:lstStyle>
            <a:lvl1pPr marL="0" indent="0">
              <a:lnSpc>
                <a:spcPct val="100000"/>
              </a:lnSpc>
              <a:buNone/>
              <a:defRPr sz="1400" baseline="0">
                <a:solidFill>
                  <a:schemeClr val="tx1"/>
                </a:solidFill>
                <a:latin typeface="+mj-lt"/>
                <a:cs typeface="Arial" panose="020B0604020202020204" pitchFamily="34" charset="0"/>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GB" dirty="0"/>
              <a:t>Insert text – Sentence case, left aligned, Arial, regular, size 14, default colour (off-black in palette)</a:t>
            </a:r>
          </a:p>
        </p:txBody>
      </p:sp>
      <p:sp>
        <p:nvSpPr>
          <p:cNvPr id="15" name="TextBox 14">
            <a:extLst>
              <a:ext uri="{FF2B5EF4-FFF2-40B4-BE49-F238E27FC236}">
                <a16:creationId xmlns:a16="http://schemas.microsoft.com/office/drawing/2014/main" id="{6985D8CA-5855-43BB-90BD-44B2663EDB93}"/>
              </a:ext>
            </a:extLst>
          </p:cNvPr>
          <p:cNvSpPr txBox="1"/>
          <p:nvPr userDrawn="1"/>
        </p:nvSpPr>
        <p:spPr>
          <a:xfrm>
            <a:off x="642076" y="348415"/>
            <a:ext cx="10902300" cy="523220"/>
          </a:xfrm>
          <a:prstGeom prst="rect">
            <a:avLst/>
          </a:prstGeom>
          <a:noFill/>
        </p:spPr>
        <p:txBody>
          <a:bodyPr wrap="square" rtlCol="0">
            <a:spAutoFit/>
          </a:bodyPr>
          <a:lstStyle/>
          <a:p>
            <a:r>
              <a:rPr lang="en-GB" sz="2800" b="1" spc="-50" baseline="0" dirty="0">
                <a:latin typeface="+mj-lt"/>
              </a:rPr>
              <a:t>OBJECTIVES</a:t>
            </a:r>
          </a:p>
        </p:txBody>
      </p:sp>
      <p:sp>
        <p:nvSpPr>
          <p:cNvPr id="11" name="Text Placeholder 2">
            <a:extLst>
              <a:ext uri="{FF2B5EF4-FFF2-40B4-BE49-F238E27FC236}">
                <a16:creationId xmlns:a16="http://schemas.microsoft.com/office/drawing/2014/main" id="{1EA62E66-0439-4E7D-9D35-DE52AAFC8F11}"/>
              </a:ext>
            </a:extLst>
          </p:cNvPr>
          <p:cNvSpPr>
            <a:spLocks noGrp="1"/>
          </p:cNvSpPr>
          <p:nvPr>
            <p:ph type="body" sz="quarter" idx="14" hasCustomPrompt="1"/>
          </p:nvPr>
        </p:nvSpPr>
        <p:spPr>
          <a:xfrm>
            <a:off x="9528175" y="0"/>
            <a:ext cx="2016125" cy="266700"/>
          </a:xfrm>
          <a:prstGeom prst="rect">
            <a:avLst/>
          </a:prstGeom>
          <a:solidFill>
            <a:schemeClr val="accent1">
              <a:lumMod val="20000"/>
              <a:lumOff val="80000"/>
            </a:schemeClr>
          </a:solidFill>
        </p:spPr>
        <p:txBody>
          <a:bodyPr anchor="ctr"/>
          <a:lstStyle>
            <a:lvl1pPr marL="0" indent="0" algn="ctr">
              <a:buNone/>
              <a:defRPr sz="1100" b="1" i="0" baseline="0">
                <a:solidFill>
                  <a:schemeClr val="tx1"/>
                </a:solidFill>
              </a:defRPr>
            </a:lvl1pPr>
          </a:lstStyle>
          <a:p>
            <a:pPr lvl="0"/>
            <a:r>
              <a:rPr lang="en-GB" dirty="0"/>
              <a:t>Add Coronavirus Label</a:t>
            </a:r>
          </a:p>
        </p:txBody>
      </p:sp>
    </p:spTree>
    <p:extLst>
      <p:ext uri="{BB962C8B-B14F-4D97-AF65-F5344CB8AC3E}">
        <p14:creationId xmlns:p14="http://schemas.microsoft.com/office/powerpoint/2010/main" val="621287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3_Custom Layout">
    <p:spTree>
      <p:nvGrpSpPr>
        <p:cNvPr id="1" name=""/>
        <p:cNvGrpSpPr/>
        <p:nvPr/>
      </p:nvGrpSpPr>
      <p:grpSpPr>
        <a:xfrm>
          <a:off x="0" y="0"/>
          <a:ext cx="0" cy="0"/>
          <a:chOff x="0" y="0"/>
          <a:chExt cx="0" cy="0"/>
        </a:xfrm>
      </p:grpSpPr>
      <p:sp>
        <p:nvSpPr>
          <p:cNvPr id="18" name="Slide Number Placeholder 2">
            <a:extLst>
              <a:ext uri="{FF2B5EF4-FFF2-40B4-BE49-F238E27FC236}">
                <a16:creationId xmlns:a16="http://schemas.microsoft.com/office/drawing/2014/main" id="{ED201D3A-3501-4A43-8D39-03F91888E2DA}"/>
              </a:ext>
            </a:extLst>
          </p:cNvPr>
          <p:cNvSpPr txBox="1">
            <a:spLocks/>
          </p:cNvSpPr>
          <p:nvPr userDrawn="1"/>
        </p:nvSpPr>
        <p:spPr>
          <a:xfrm>
            <a:off x="10829925" y="5832475"/>
            <a:ext cx="720000" cy="365125"/>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6738AC1-3D0A-4434-BE5F-6C9577C4BD6B}" type="slidenum">
              <a:rPr lang="en-GB" sz="1100" smtClean="0">
                <a:latin typeface="Graphik"/>
              </a:rPr>
              <a:pPr/>
              <a:t>‹#›</a:t>
            </a:fld>
            <a:endParaRPr lang="en-GB" sz="1100" dirty="0">
              <a:latin typeface="Graphik"/>
            </a:endParaRPr>
          </a:p>
        </p:txBody>
      </p:sp>
      <p:sp>
        <p:nvSpPr>
          <p:cNvPr id="19" name="Text Placeholder 8">
            <a:extLst>
              <a:ext uri="{FF2B5EF4-FFF2-40B4-BE49-F238E27FC236}">
                <a16:creationId xmlns:a16="http://schemas.microsoft.com/office/drawing/2014/main" id="{726DF47A-137F-49F0-AE64-949161012808}"/>
              </a:ext>
            </a:extLst>
          </p:cNvPr>
          <p:cNvSpPr>
            <a:spLocks noGrp="1"/>
          </p:cNvSpPr>
          <p:nvPr>
            <p:ph type="body" sz="quarter" idx="20" hasCustomPrompt="1"/>
          </p:nvPr>
        </p:nvSpPr>
        <p:spPr>
          <a:xfrm>
            <a:off x="642075" y="5832474"/>
            <a:ext cx="9982200" cy="365125"/>
          </a:xfrm>
          <a:prstGeom prst="rect">
            <a:avLst/>
          </a:prstGeom>
        </p:spPr>
        <p:txBody>
          <a:bodyPr anchor="b"/>
          <a:lstStyle>
            <a:lvl1pPr marL="0" indent="0">
              <a:buNone/>
              <a:defRPr sz="1100" cap="none" normalizeH="0" baseline="0">
                <a:solidFill>
                  <a:schemeClr val="bg1">
                    <a:lumMod val="50000"/>
                  </a:schemeClr>
                </a:solidFill>
                <a:latin typeface="Graphik"/>
              </a:defRPr>
            </a:lvl1pPr>
          </a:lstStyle>
          <a:p>
            <a:pPr lvl="0"/>
            <a:r>
              <a:rPr lang="en-GB" dirty="0"/>
              <a:t>Source:</a:t>
            </a:r>
          </a:p>
        </p:txBody>
      </p:sp>
      <p:sp>
        <p:nvSpPr>
          <p:cNvPr id="77" name="Text Placeholder 7">
            <a:extLst>
              <a:ext uri="{FF2B5EF4-FFF2-40B4-BE49-F238E27FC236}">
                <a16:creationId xmlns:a16="http://schemas.microsoft.com/office/drawing/2014/main" id="{D057458A-D937-4B8F-966B-3B7C16277510}"/>
              </a:ext>
            </a:extLst>
          </p:cNvPr>
          <p:cNvSpPr>
            <a:spLocks noGrp="1"/>
          </p:cNvSpPr>
          <p:nvPr>
            <p:ph type="body" sz="quarter" idx="23" hasCustomPrompt="1"/>
          </p:nvPr>
        </p:nvSpPr>
        <p:spPr>
          <a:xfrm>
            <a:off x="835039" y="1159932"/>
            <a:ext cx="3231106" cy="612000"/>
          </a:xfrm>
          <a:prstGeom prst="rect">
            <a:avLst/>
          </a:prstGeom>
        </p:spPr>
        <p:txBody>
          <a:bodyPr anchor="ctr"/>
          <a:lstStyle>
            <a:lvl1pPr marL="0" indent="0">
              <a:lnSpc>
                <a:spcPct val="100000"/>
              </a:lnSpc>
              <a:buFont typeface="Arial" panose="020B0604020202020204" pitchFamily="34" charset="0"/>
              <a:buNone/>
              <a:defRPr sz="1400" b="1" cap="none" baseline="0">
                <a:solidFill>
                  <a:schemeClr val="tx1"/>
                </a:solidFill>
                <a:latin typeface="+mj-lt"/>
                <a:cs typeface="Arial" panose="020B0604020202020204" pitchFamily="34" charset="0"/>
              </a:defRPr>
            </a:lvl1pPr>
          </a:lstStyle>
          <a:p>
            <a:pPr lvl="0"/>
            <a:r>
              <a:rPr lang="en-GB" dirty="0"/>
              <a:t>Short summary heading (two lines maximum)</a:t>
            </a:r>
          </a:p>
        </p:txBody>
      </p:sp>
      <p:sp>
        <p:nvSpPr>
          <p:cNvPr id="78" name="Text Placeholder 7">
            <a:extLst>
              <a:ext uri="{FF2B5EF4-FFF2-40B4-BE49-F238E27FC236}">
                <a16:creationId xmlns:a16="http://schemas.microsoft.com/office/drawing/2014/main" id="{88E1C70C-FFF6-4CAB-87A2-6FAA30BEA643}"/>
              </a:ext>
            </a:extLst>
          </p:cNvPr>
          <p:cNvSpPr>
            <a:spLocks noGrp="1"/>
          </p:cNvSpPr>
          <p:nvPr>
            <p:ph type="body" sz="quarter" idx="28" hasCustomPrompt="1"/>
          </p:nvPr>
        </p:nvSpPr>
        <p:spPr>
          <a:xfrm>
            <a:off x="4494050" y="1159932"/>
            <a:ext cx="3231106" cy="612000"/>
          </a:xfrm>
          <a:prstGeom prst="rect">
            <a:avLst/>
          </a:prstGeom>
        </p:spPr>
        <p:txBody>
          <a:bodyPr anchor="ctr"/>
          <a:lstStyle>
            <a:lvl1pPr marL="0" indent="0">
              <a:lnSpc>
                <a:spcPct val="100000"/>
              </a:lnSpc>
              <a:buFont typeface="Arial" panose="020B0604020202020204" pitchFamily="34" charset="0"/>
              <a:buNone/>
              <a:defRPr sz="1400" b="1" cap="none" baseline="0">
                <a:solidFill>
                  <a:schemeClr val="tx1"/>
                </a:solidFill>
                <a:latin typeface="+mj-lt"/>
                <a:cs typeface="Arial" panose="020B0604020202020204" pitchFamily="34" charset="0"/>
              </a:defRPr>
            </a:lvl1pPr>
          </a:lstStyle>
          <a:p>
            <a:pPr lvl="0"/>
            <a:r>
              <a:rPr lang="en-GB" dirty="0"/>
              <a:t>Short summary heading (two lines maximum)</a:t>
            </a:r>
          </a:p>
        </p:txBody>
      </p:sp>
      <p:sp>
        <p:nvSpPr>
          <p:cNvPr id="79" name="Text Placeholder 7">
            <a:extLst>
              <a:ext uri="{FF2B5EF4-FFF2-40B4-BE49-F238E27FC236}">
                <a16:creationId xmlns:a16="http://schemas.microsoft.com/office/drawing/2014/main" id="{7F154C04-EC17-4E35-BEEF-95DF7C9D6FE9}"/>
              </a:ext>
            </a:extLst>
          </p:cNvPr>
          <p:cNvSpPr>
            <a:spLocks noGrp="1"/>
          </p:cNvSpPr>
          <p:nvPr>
            <p:ph type="body" sz="quarter" idx="29" hasCustomPrompt="1"/>
          </p:nvPr>
        </p:nvSpPr>
        <p:spPr>
          <a:xfrm>
            <a:off x="8108923" y="1159932"/>
            <a:ext cx="3231106" cy="612000"/>
          </a:xfrm>
          <a:prstGeom prst="rect">
            <a:avLst/>
          </a:prstGeom>
        </p:spPr>
        <p:txBody>
          <a:bodyPr anchor="ctr"/>
          <a:lstStyle>
            <a:lvl1pPr marL="0" indent="0">
              <a:lnSpc>
                <a:spcPct val="100000"/>
              </a:lnSpc>
              <a:buFont typeface="Arial" panose="020B0604020202020204" pitchFamily="34" charset="0"/>
              <a:buNone/>
              <a:defRPr sz="1400" b="1" cap="none" baseline="0">
                <a:solidFill>
                  <a:schemeClr val="tx1"/>
                </a:solidFill>
                <a:latin typeface="+mj-lt"/>
                <a:cs typeface="Arial" panose="020B0604020202020204" pitchFamily="34" charset="0"/>
              </a:defRPr>
            </a:lvl1pPr>
          </a:lstStyle>
          <a:p>
            <a:pPr lvl="0"/>
            <a:r>
              <a:rPr lang="en-GB" dirty="0"/>
              <a:t>Short summary heading (two lines maximum)</a:t>
            </a:r>
          </a:p>
        </p:txBody>
      </p:sp>
      <p:sp>
        <p:nvSpPr>
          <p:cNvPr id="74" name="Picture Placeholder 5">
            <a:extLst>
              <a:ext uri="{FF2B5EF4-FFF2-40B4-BE49-F238E27FC236}">
                <a16:creationId xmlns:a16="http://schemas.microsoft.com/office/drawing/2014/main" id="{FBD514DD-4480-4C81-9B66-AF30771ADECA}"/>
              </a:ext>
            </a:extLst>
          </p:cNvPr>
          <p:cNvSpPr>
            <a:spLocks noGrp="1"/>
          </p:cNvSpPr>
          <p:nvPr>
            <p:ph type="pic" sz="quarter" idx="26" hasCustomPrompt="1"/>
          </p:nvPr>
        </p:nvSpPr>
        <p:spPr>
          <a:xfrm>
            <a:off x="4494050" y="1823995"/>
            <a:ext cx="3231106" cy="1233530"/>
          </a:xfrm>
          <a:prstGeom prst="rect">
            <a:avLst/>
          </a:prstGeom>
          <a:solidFill>
            <a:schemeClr val="bg1">
              <a:lumMod val="95000"/>
            </a:schemeClr>
          </a:solidFill>
        </p:spPr>
        <p:txBody>
          <a:bodyPr/>
          <a:lstStyle>
            <a:lvl1pPr marL="0" indent="0">
              <a:lnSpc>
                <a:spcPct val="100000"/>
              </a:lnSpc>
              <a:buNone/>
              <a:defRPr sz="1200" b="1"/>
            </a:lvl1pPr>
          </a:lstStyle>
          <a:p>
            <a:r>
              <a:rPr lang="en-GB" dirty="0"/>
              <a:t>Click to insert or copy picture (do this first then post borders from index pages)</a:t>
            </a:r>
          </a:p>
        </p:txBody>
      </p:sp>
      <p:sp>
        <p:nvSpPr>
          <p:cNvPr id="75" name="Picture Placeholder 5">
            <a:extLst>
              <a:ext uri="{FF2B5EF4-FFF2-40B4-BE49-F238E27FC236}">
                <a16:creationId xmlns:a16="http://schemas.microsoft.com/office/drawing/2014/main" id="{FC521AAE-4F29-4B23-86D0-E8A8CF1372B4}"/>
              </a:ext>
            </a:extLst>
          </p:cNvPr>
          <p:cNvSpPr>
            <a:spLocks noGrp="1"/>
          </p:cNvSpPr>
          <p:nvPr>
            <p:ph type="pic" sz="quarter" idx="27" hasCustomPrompt="1"/>
          </p:nvPr>
        </p:nvSpPr>
        <p:spPr>
          <a:xfrm>
            <a:off x="8113168" y="1823995"/>
            <a:ext cx="3231106" cy="1233530"/>
          </a:xfrm>
          <a:prstGeom prst="rect">
            <a:avLst/>
          </a:prstGeom>
          <a:solidFill>
            <a:schemeClr val="bg1">
              <a:lumMod val="95000"/>
            </a:schemeClr>
          </a:solidFill>
        </p:spPr>
        <p:txBody>
          <a:bodyPr/>
          <a:lstStyle>
            <a:lvl1pPr marL="0" indent="0">
              <a:lnSpc>
                <a:spcPct val="100000"/>
              </a:lnSpc>
              <a:buNone/>
              <a:defRPr sz="1200" b="1"/>
            </a:lvl1pPr>
          </a:lstStyle>
          <a:p>
            <a:r>
              <a:rPr lang="en-GB" dirty="0"/>
              <a:t>Click to insert or copy picture (do this first then post borders from index pages)</a:t>
            </a:r>
          </a:p>
        </p:txBody>
      </p:sp>
      <p:sp>
        <p:nvSpPr>
          <p:cNvPr id="76" name="Picture Placeholder 5">
            <a:extLst>
              <a:ext uri="{FF2B5EF4-FFF2-40B4-BE49-F238E27FC236}">
                <a16:creationId xmlns:a16="http://schemas.microsoft.com/office/drawing/2014/main" id="{3F383D8A-4717-4EC0-B992-7D262D66D5BC}"/>
              </a:ext>
            </a:extLst>
          </p:cNvPr>
          <p:cNvSpPr>
            <a:spLocks noGrp="1"/>
          </p:cNvSpPr>
          <p:nvPr>
            <p:ph type="pic" sz="quarter" idx="22" hasCustomPrompt="1"/>
          </p:nvPr>
        </p:nvSpPr>
        <p:spPr>
          <a:xfrm>
            <a:off x="835039" y="1823995"/>
            <a:ext cx="3231106" cy="1233530"/>
          </a:xfrm>
          <a:prstGeom prst="rect">
            <a:avLst/>
          </a:prstGeom>
          <a:solidFill>
            <a:schemeClr val="bg1">
              <a:lumMod val="95000"/>
            </a:schemeClr>
          </a:solidFill>
        </p:spPr>
        <p:txBody>
          <a:bodyPr/>
          <a:lstStyle>
            <a:lvl1pPr marL="0" indent="0">
              <a:lnSpc>
                <a:spcPct val="100000"/>
              </a:lnSpc>
              <a:buNone/>
              <a:defRPr sz="1200" b="1"/>
            </a:lvl1pPr>
          </a:lstStyle>
          <a:p>
            <a:r>
              <a:rPr lang="en-GB" dirty="0"/>
              <a:t>Click to insert or copy picture (do this first then post borders from index pages)</a:t>
            </a:r>
          </a:p>
        </p:txBody>
      </p:sp>
      <p:sp>
        <p:nvSpPr>
          <p:cNvPr id="26" name="Text Placeholder 7">
            <a:extLst>
              <a:ext uri="{FF2B5EF4-FFF2-40B4-BE49-F238E27FC236}">
                <a16:creationId xmlns:a16="http://schemas.microsoft.com/office/drawing/2014/main" id="{6CF0C66D-8D92-4512-934F-212E9AFB575C}"/>
              </a:ext>
            </a:extLst>
          </p:cNvPr>
          <p:cNvSpPr>
            <a:spLocks noGrp="1"/>
          </p:cNvSpPr>
          <p:nvPr>
            <p:ph type="body" sz="quarter" idx="30" hasCustomPrompt="1"/>
          </p:nvPr>
        </p:nvSpPr>
        <p:spPr>
          <a:xfrm>
            <a:off x="680175" y="3209924"/>
            <a:ext cx="3394801" cy="2471379"/>
          </a:xfrm>
          <a:prstGeom prst="rect">
            <a:avLst/>
          </a:prstGeom>
        </p:spPr>
        <p:txBody>
          <a:bodyPr/>
          <a:lstStyle>
            <a:lvl1pPr marL="285750" indent="-285750">
              <a:buFont typeface="Arial" panose="020B0604020202020204" pitchFamily="34" charset="0"/>
              <a:buChar char="•"/>
              <a:defRPr sz="1400" baseline="0">
                <a:solidFill>
                  <a:schemeClr val="tx1"/>
                </a:solidFill>
                <a:latin typeface="+mj-lt"/>
                <a:cs typeface="Arial" panose="020B0604020202020204" pitchFamily="34" charset="0"/>
              </a:defRPr>
            </a:lvl1pPr>
          </a:lstStyle>
          <a:p>
            <a:pPr lvl="0"/>
            <a:r>
              <a:rPr lang="en-GB" dirty="0"/>
              <a:t>Summary points (1-3 points)</a:t>
            </a:r>
          </a:p>
        </p:txBody>
      </p:sp>
      <p:sp>
        <p:nvSpPr>
          <p:cNvPr id="27" name="Text Placeholder 7">
            <a:extLst>
              <a:ext uri="{FF2B5EF4-FFF2-40B4-BE49-F238E27FC236}">
                <a16:creationId xmlns:a16="http://schemas.microsoft.com/office/drawing/2014/main" id="{9FF71F83-6259-428B-86EF-3E58D89F8926}"/>
              </a:ext>
            </a:extLst>
          </p:cNvPr>
          <p:cNvSpPr>
            <a:spLocks noGrp="1"/>
          </p:cNvSpPr>
          <p:nvPr>
            <p:ph type="body" sz="quarter" idx="31" hasCustomPrompt="1"/>
          </p:nvPr>
        </p:nvSpPr>
        <p:spPr>
          <a:xfrm>
            <a:off x="4329661" y="3209924"/>
            <a:ext cx="3394800" cy="2471379"/>
          </a:xfrm>
          <a:prstGeom prst="rect">
            <a:avLst/>
          </a:prstGeom>
        </p:spPr>
        <p:txBody>
          <a:bodyPr/>
          <a:lstStyle>
            <a:lvl1pPr marL="285750" indent="-285750">
              <a:buFont typeface="Arial" panose="020B0604020202020204" pitchFamily="34" charset="0"/>
              <a:buChar char="•"/>
              <a:defRPr sz="1400" baseline="0">
                <a:solidFill>
                  <a:schemeClr val="tx1"/>
                </a:solidFill>
                <a:latin typeface="+mj-lt"/>
                <a:cs typeface="Arial" panose="020B0604020202020204" pitchFamily="34" charset="0"/>
              </a:defRPr>
            </a:lvl1pPr>
          </a:lstStyle>
          <a:p>
            <a:pPr lvl="0"/>
            <a:r>
              <a:rPr lang="en-GB" dirty="0"/>
              <a:t>Summary points (1-3 points)</a:t>
            </a:r>
          </a:p>
        </p:txBody>
      </p:sp>
      <p:sp>
        <p:nvSpPr>
          <p:cNvPr id="28" name="Text Placeholder 7">
            <a:extLst>
              <a:ext uri="{FF2B5EF4-FFF2-40B4-BE49-F238E27FC236}">
                <a16:creationId xmlns:a16="http://schemas.microsoft.com/office/drawing/2014/main" id="{35A8692A-7C93-4E7B-8081-B364CA1F33C5}"/>
              </a:ext>
            </a:extLst>
          </p:cNvPr>
          <p:cNvSpPr>
            <a:spLocks noGrp="1"/>
          </p:cNvSpPr>
          <p:nvPr>
            <p:ph type="body" sz="quarter" idx="32" hasCustomPrompt="1"/>
          </p:nvPr>
        </p:nvSpPr>
        <p:spPr>
          <a:xfrm>
            <a:off x="7944536" y="3209924"/>
            <a:ext cx="3394800" cy="2471379"/>
          </a:xfrm>
          <a:prstGeom prst="rect">
            <a:avLst/>
          </a:prstGeom>
        </p:spPr>
        <p:txBody>
          <a:bodyPr/>
          <a:lstStyle>
            <a:lvl1pPr marL="285750" indent="-285750">
              <a:buFont typeface="Arial" panose="020B0604020202020204" pitchFamily="34" charset="0"/>
              <a:buChar char="•"/>
              <a:defRPr sz="1400" baseline="0">
                <a:solidFill>
                  <a:schemeClr val="tx1"/>
                </a:solidFill>
                <a:latin typeface="+mj-lt"/>
                <a:cs typeface="Arial" panose="020B0604020202020204" pitchFamily="34" charset="0"/>
              </a:defRPr>
            </a:lvl1pPr>
          </a:lstStyle>
          <a:p>
            <a:pPr lvl="0"/>
            <a:r>
              <a:rPr lang="en-GB" dirty="0"/>
              <a:t>Summary points (1-3 points)</a:t>
            </a:r>
          </a:p>
          <a:p>
            <a:pPr lvl="0"/>
            <a:endParaRPr lang="en-GB" dirty="0"/>
          </a:p>
        </p:txBody>
      </p:sp>
      <p:sp>
        <p:nvSpPr>
          <p:cNvPr id="31" name="Title 1">
            <a:extLst>
              <a:ext uri="{FF2B5EF4-FFF2-40B4-BE49-F238E27FC236}">
                <a16:creationId xmlns:a16="http://schemas.microsoft.com/office/drawing/2014/main" id="{A890692F-40A0-4986-8FEB-8BB20D0E2CE2}"/>
              </a:ext>
            </a:extLst>
          </p:cNvPr>
          <p:cNvSpPr>
            <a:spLocks noGrp="1"/>
          </p:cNvSpPr>
          <p:nvPr>
            <p:ph type="title" hasCustomPrompt="1"/>
          </p:nvPr>
        </p:nvSpPr>
        <p:spPr>
          <a:xfrm>
            <a:off x="644850" y="313627"/>
            <a:ext cx="10902300" cy="612000"/>
          </a:xfrm>
          <a:prstGeom prst="rect">
            <a:avLst/>
          </a:prstGeom>
        </p:spPr>
        <p:txBody>
          <a:bodyPr anchor="ctr"/>
          <a:lstStyle>
            <a:lvl1pPr>
              <a:defRPr sz="2800" b="1" kern="1200" cap="all" spc="-50" baseline="0">
                <a:solidFill>
                  <a:schemeClr val="tx1"/>
                </a:solidFill>
                <a:latin typeface="+mj-lt"/>
                <a:cs typeface="Arial" panose="020B0604020202020204" pitchFamily="34" charset="0"/>
              </a:defRPr>
            </a:lvl1pPr>
          </a:lstStyle>
          <a:p>
            <a:r>
              <a:rPr lang="en-US" dirty="0"/>
              <a:t>REPORTS SECTION summary</a:t>
            </a:r>
            <a:endParaRPr lang="en-GB" dirty="0"/>
          </a:p>
        </p:txBody>
      </p:sp>
      <p:cxnSp>
        <p:nvCxnSpPr>
          <p:cNvPr id="32" name="Straight Connector 31">
            <a:extLst>
              <a:ext uri="{FF2B5EF4-FFF2-40B4-BE49-F238E27FC236}">
                <a16:creationId xmlns:a16="http://schemas.microsoft.com/office/drawing/2014/main" id="{77E03632-36BC-4EE7-9C78-AE32B5335E2B}"/>
              </a:ext>
            </a:extLst>
          </p:cNvPr>
          <p:cNvCxnSpPr>
            <a:cxnSpLocks/>
          </p:cNvCxnSpPr>
          <p:nvPr userDrawn="1"/>
        </p:nvCxnSpPr>
        <p:spPr>
          <a:xfrm flipH="1">
            <a:off x="642075" y="853239"/>
            <a:ext cx="10905075"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5" name="Text Placeholder 2">
            <a:extLst>
              <a:ext uri="{FF2B5EF4-FFF2-40B4-BE49-F238E27FC236}">
                <a16:creationId xmlns:a16="http://schemas.microsoft.com/office/drawing/2014/main" id="{4EB2A7EC-43B1-4F99-9E24-CE4B2777F6F0}"/>
              </a:ext>
            </a:extLst>
          </p:cNvPr>
          <p:cNvSpPr>
            <a:spLocks noGrp="1"/>
          </p:cNvSpPr>
          <p:nvPr>
            <p:ph type="body" sz="quarter" idx="14" hasCustomPrompt="1"/>
          </p:nvPr>
        </p:nvSpPr>
        <p:spPr>
          <a:xfrm>
            <a:off x="9528175" y="0"/>
            <a:ext cx="2016125" cy="266700"/>
          </a:xfrm>
          <a:prstGeom prst="rect">
            <a:avLst/>
          </a:prstGeom>
          <a:solidFill>
            <a:schemeClr val="accent1">
              <a:lumMod val="20000"/>
              <a:lumOff val="80000"/>
            </a:schemeClr>
          </a:solidFill>
        </p:spPr>
        <p:txBody>
          <a:bodyPr anchor="ctr"/>
          <a:lstStyle>
            <a:lvl1pPr marL="0" indent="0" algn="ctr">
              <a:buNone/>
              <a:defRPr sz="1100" b="1" i="0" baseline="0">
                <a:solidFill>
                  <a:schemeClr val="tx1"/>
                </a:solidFill>
              </a:defRPr>
            </a:lvl1pPr>
          </a:lstStyle>
          <a:p>
            <a:pPr lvl="0"/>
            <a:r>
              <a:rPr lang="en-GB" dirty="0"/>
              <a:t>Add Coronavirus Label</a:t>
            </a:r>
          </a:p>
        </p:txBody>
      </p:sp>
    </p:spTree>
    <p:extLst>
      <p:ext uri="{BB962C8B-B14F-4D97-AF65-F5344CB8AC3E}">
        <p14:creationId xmlns:p14="http://schemas.microsoft.com/office/powerpoint/2010/main" val="3979816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62631F-5755-4F82-89F8-F1E9D2C491CE}"/>
              </a:ext>
            </a:extLst>
          </p:cNvPr>
          <p:cNvSpPr>
            <a:spLocks noGrp="1"/>
          </p:cNvSpPr>
          <p:nvPr>
            <p:ph type="sldNum" sz="quarter" idx="10"/>
          </p:nvPr>
        </p:nvSpPr>
        <p:spPr>
          <a:xfrm>
            <a:off x="8610600" y="6356350"/>
            <a:ext cx="2743200" cy="365125"/>
          </a:xfrm>
          <a:prstGeom prst="rect">
            <a:avLst/>
          </a:prstGeom>
        </p:spPr>
        <p:txBody>
          <a:bodyPr/>
          <a:lstStyle/>
          <a:p>
            <a:fld id="{06738AC1-3D0A-4434-BE5F-6C9577C4BD6B}" type="slidenum">
              <a:rPr lang="en-GB" smtClean="0"/>
              <a:t>‹#›</a:t>
            </a:fld>
            <a:endParaRPr lang="en-GB" dirty="0"/>
          </a:p>
        </p:txBody>
      </p:sp>
      <p:pic>
        <p:nvPicPr>
          <p:cNvPr id="11" name="Picture 10" descr="A close up of a logo&#10;&#10;Description automatically generated">
            <a:extLst>
              <a:ext uri="{FF2B5EF4-FFF2-40B4-BE49-F238E27FC236}">
                <a16:creationId xmlns:a16="http://schemas.microsoft.com/office/drawing/2014/main" id="{8EE54B11-C891-4E74-9BEF-4C1036B9AE08}"/>
              </a:ext>
            </a:extLst>
          </p:cNvPr>
          <p:cNvPicPr>
            <a:picLocks noChangeAspect="1"/>
          </p:cNvPicPr>
          <p:nvPr userDrawn="1"/>
        </p:nvPicPr>
        <p:blipFill>
          <a:blip r:embed="rId2" r:link="rId3"/>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7D2CC5BB-1A7B-4D16-B536-A72E0AE30274}"/>
              </a:ext>
            </a:extLst>
          </p:cNvPr>
          <p:cNvSpPr txBox="1"/>
          <p:nvPr userDrawn="1"/>
        </p:nvSpPr>
        <p:spPr>
          <a:xfrm>
            <a:off x="536028" y="1789387"/>
            <a:ext cx="5391807" cy="307777"/>
          </a:xfrm>
          <a:prstGeom prst="rect">
            <a:avLst/>
          </a:prstGeom>
          <a:noFill/>
        </p:spPr>
        <p:txBody>
          <a:bodyPr wrap="square" rtlCol="0">
            <a:spAutoFit/>
          </a:bodyPr>
          <a:lstStyle/>
          <a:p>
            <a:r>
              <a:rPr lang="en-GB" sz="1400" dirty="0">
                <a:solidFill>
                  <a:schemeClr val="bg1"/>
                </a:solidFill>
                <a:latin typeface="+mj-lt"/>
                <a:cs typeface="Arial" panose="020B0604020202020204" pitchFamily="34" charset="0"/>
              </a:rPr>
              <a:t>For further information about this report please contact:</a:t>
            </a:r>
            <a:endParaRPr lang="en-US" sz="1400" dirty="0">
              <a:latin typeface="+mj-lt"/>
            </a:endParaRPr>
          </a:p>
        </p:txBody>
      </p:sp>
      <p:sp>
        <p:nvSpPr>
          <p:cNvPr id="5" name="Text Placeholder 4">
            <a:extLst>
              <a:ext uri="{FF2B5EF4-FFF2-40B4-BE49-F238E27FC236}">
                <a16:creationId xmlns:a16="http://schemas.microsoft.com/office/drawing/2014/main" id="{9600A227-44DF-4799-ACB6-B5F78C794EE8}"/>
              </a:ext>
            </a:extLst>
          </p:cNvPr>
          <p:cNvSpPr>
            <a:spLocks noGrp="1"/>
          </p:cNvSpPr>
          <p:nvPr>
            <p:ph type="body" sz="quarter" idx="11" hasCustomPrompt="1"/>
          </p:nvPr>
        </p:nvSpPr>
        <p:spPr>
          <a:xfrm>
            <a:off x="536028" y="2115578"/>
            <a:ext cx="4876800" cy="341313"/>
          </a:xfrm>
          <a:prstGeom prst="rect">
            <a:avLst/>
          </a:prstGeom>
        </p:spPr>
        <p:txBody>
          <a:bodyPr/>
          <a:lstStyle>
            <a:lvl1pPr marL="0" indent="0">
              <a:buNone/>
              <a:defRPr sz="1400" baseline="0">
                <a:solidFill>
                  <a:schemeClr val="bg1"/>
                </a:solidFill>
                <a:latin typeface="+mj-lt"/>
                <a:cs typeface="Arial" panose="020B0604020202020204" pitchFamily="34" charset="0"/>
              </a:defRPr>
            </a:lvl1pPr>
          </a:lstStyle>
          <a:p>
            <a:pPr lvl="0"/>
            <a:r>
              <a:rPr lang="en-GB" sz="1000" dirty="0">
                <a:latin typeface="Arial" panose="020B0604020202020204" pitchFamily="34" charset="0"/>
                <a:cs typeface="Arial" panose="020B0604020202020204" pitchFamily="34" charset="0"/>
              </a:rPr>
              <a:t>Insert email address / Insert phone number</a:t>
            </a:r>
            <a:endParaRPr lang="en-GB" dirty="0"/>
          </a:p>
        </p:txBody>
      </p:sp>
    </p:spTree>
    <p:extLst>
      <p:ext uri="{BB962C8B-B14F-4D97-AF65-F5344CB8AC3E}">
        <p14:creationId xmlns:p14="http://schemas.microsoft.com/office/powerpoint/2010/main" val="3345259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9" name="Picture 8" descr="A picture containing game&#10;&#10;Description automatically generated">
            <a:extLst>
              <a:ext uri="{FF2B5EF4-FFF2-40B4-BE49-F238E27FC236}">
                <a16:creationId xmlns:a16="http://schemas.microsoft.com/office/drawing/2014/main" id="{3B571FB4-7144-4C08-A359-BC319D5A9170}"/>
              </a:ext>
            </a:extLst>
          </p:cNvPr>
          <p:cNvPicPr>
            <a:picLocks noChangeAspect="1"/>
          </p:cNvPicPr>
          <p:nvPr userDrawn="1"/>
        </p:nvPicPr>
        <p:blipFill>
          <a:blip r:embed="rId2" r:link="rId3"/>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9C38D39E-CEC3-45DD-A5A0-6EC944111A74}"/>
              </a:ext>
            </a:extLst>
          </p:cNvPr>
          <p:cNvSpPr/>
          <p:nvPr userDrawn="1"/>
        </p:nvSpPr>
        <p:spPr>
          <a:xfrm>
            <a:off x="622736" y="3566160"/>
            <a:ext cx="4406463" cy="1447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16">
            <a:extLst>
              <a:ext uri="{FF2B5EF4-FFF2-40B4-BE49-F238E27FC236}">
                <a16:creationId xmlns:a16="http://schemas.microsoft.com/office/drawing/2014/main" id="{3966CD0C-CFE0-4390-8FD6-D56B3F39203D}"/>
              </a:ext>
            </a:extLst>
          </p:cNvPr>
          <p:cNvSpPr>
            <a:spLocks noGrp="1"/>
          </p:cNvSpPr>
          <p:nvPr>
            <p:ph type="body" sz="quarter" idx="14" hasCustomPrompt="1"/>
          </p:nvPr>
        </p:nvSpPr>
        <p:spPr>
          <a:xfrm>
            <a:off x="824731" y="3789517"/>
            <a:ext cx="4023493" cy="764493"/>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b="1">
                <a:solidFill>
                  <a:schemeClr val="tx2"/>
                </a:solidFill>
                <a:latin typeface="+mj-lt"/>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Report Title</a:t>
            </a:r>
            <a:endParaRPr lang="en-GB" dirty="0"/>
          </a:p>
        </p:txBody>
      </p:sp>
      <p:sp>
        <p:nvSpPr>
          <p:cNvPr id="12" name="Text Placeholder 16">
            <a:extLst>
              <a:ext uri="{FF2B5EF4-FFF2-40B4-BE49-F238E27FC236}">
                <a16:creationId xmlns:a16="http://schemas.microsoft.com/office/drawing/2014/main" id="{6E9EEBDE-B68C-4ECD-8178-14618910AF85}"/>
              </a:ext>
            </a:extLst>
          </p:cNvPr>
          <p:cNvSpPr>
            <a:spLocks noGrp="1"/>
          </p:cNvSpPr>
          <p:nvPr>
            <p:ph type="body" sz="quarter" idx="15" hasCustomPrompt="1"/>
          </p:nvPr>
        </p:nvSpPr>
        <p:spPr>
          <a:xfrm>
            <a:off x="824731" y="4570636"/>
            <a:ext cx="4023493" cy="206731"/>
          </a:xfrm>
          <a:prstGeom prst="rect">
            <a:avLst/>
          </a:prstGeom>
        </p:spPr>
        <p:txBody>
          <a:bodyPr/>
          <a:lstStyle>
            <a:lvl1pPr marL="0" indent="0">
              <a:buNone/>
              <a:defRPr sz="1200" b="0" baseline="0">
                <a:solidFill>
                  <a:schemeClr val="tx1"/>
                </a:solidFill>
                <a:latin typeface="+mj-lt"/>
                <a:cs typeface="Arial" panose="020B0604020202020204" pitchFamily="34" charset="0"/>
              </a:defRPr>
            </a:lvl1pPr>
          </a:lstStyle>
          <a:p>
            <a:pPr lvl="0"/>
            <a:r>
              <a:rPr lang="en-US" dirty="0"/>
              <a:t>Report Publish date</a:t>
            </a:r>
            <a:endParaRPr lang="en-GB" dirty="0"/>
          </a:p>
        </p:txBody>
      </p:sp>
      <p:sp>
        <p:nvSpPr>
          <p:cNvPr id="7" name="Rectangle 6">
            <a:extLst>
              <a:ext uri="{FF2B5EF4-FFF2-40B4-BE49-F238E27FC236}">
                <a16:creationId xmlns:a16="http://schemas.microsoft.com/office/drawing/2014/main" id="{AE573C8B-00DC-410D-9CAE-E7F01F8ED9EF}"/>
              </a:ext>
            </a:extLst>
          </p:cNvPr>
          <p:cNvSpPr/>
          <p:nvPr userDrawn="1"/>
        </p:nvSpPr>
        <p:spPr>
          <a:xfrm>
            <a:off x="9528175" y="0"/>
            <a:ext cx="2019300" cy="476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picture containing drawing&#10;&#10;Description automatically generated">
            <a:extLst>
              <a:ext uri="{FF2B5EF4-FFF2-40B4-BE49-F238E27FC236}">
                <a16:creationId xmlns:a16="http://schemas.microsoft.com/office/drawing/2014/main" id="{D9049B7B-F7E7-4307-B30E-C058B1CBA314}"/>
              </a:ext>
            </a:extLst>
          </p:cNvPr>
          <p:cNvPicPr>
            <a:picLocks noChangeAspect="1"/>
          </p:cNvPicPr>
          <p:nvPr userDrawn="1"/>
        </p:nvPicPr>
        <p:blipFill>
          <a:blip r:embed="rId4"/>
          <a:stretch>
            <a:fillRect/>
          </a:stretch>
        </p:blipFill>
        <p:spPr>
          <a:xfrm>
            <a:off x="9815279" y="79498"/>
            <a:ext cx="1445093" cy="317254"/>
          </a:xfrm>
          <a:prstGeom prst="rect">
            <a:avLst/>
          </a:prstGeom>
        </p:spPr>
      </p:pic>
    </p:spTree>
    <p:extLst>
      <p:ext uri="{BB962C8B-B14F-4D97-AF65-F5344CB8AC3E}">
        <p14:creationId xmlns:p14="http://schemas.microsoft.com/office/powerpoint/2010/main" val="6652932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8" name="Picture 7" descr="A picture containing game&#10;&#10;Description automatically generated">
            <a:extLst>
              <a:ext uri="{FF2B5EF4-FFF2-40B4-BE49-F238E27FC236}">
                <a16:creationId xmlns:a16="http://schemas.microsoft.com/office/drawing/2014/main" id="{1A35A46D-B81B-477D-A6B0-1B2FEE71A9F6}"/>
              </a:ext>
            </a:extLst>
          </p:cNvPr>
          <p:cNvPicPr>
            <a:picLocks noChangeAspect="1"/>
          </p:cNvPicPr>
          <p:nvPr userDrawn="1"/>
        </p:nvPicPr>
        <p:blipFill>
          <a:blip r:embed="rId2" r:link="rId3"/>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78CD2E33-859D-451E-B774-3057B2D92669}"/>
              </a:ext>
            </a:extLst>
          </p:cNvPr>
          <p:cNvSpPr/>
          <p:nvPr userDrawn="1"/>
        </p:nvSpPr>
        <p:spPr>
          <a:xfrm>
            <a:off x="622736" y="3566160"/>
            <a:ext cx="4406463" cy="1447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16">
            <a:extLst>
              <a:ext uri="{FF2B5EF4-FFF2-40B4-BE49-F238E27FC236}">
                <a16:creationId xmlns:a16="http://schemas.microsoft.com/office/drawing/2014/main" id="{3EED8F84-BBEE-43A3-9815-9AB01AEFA2F4}"/>
              </a:ext>
            </a:extLst>
          </p:cNvPr>
          <p:cNvSpPr>
            <a:spLocks noGrp="1"/>
          </p:cNvSpPr>
          <p:nvPr>
            <p:ph type="body" sz="quarter" idx="14" hasCustomPrompt="1"/>
          </p:nvPr>
        </p:nvSpPr>
        <p:spPr>
          <a:xfrm>
            <a:off x="824731" y="3789517"/>
            <a:ext cx="4023493" cy="764493"/>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b="1">
                <a:solidFill>
                  <a:schemeClr val="accent2"/>
                </a:solidFill>
                <a:latin typeface="+mj-lt"/>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Report Title</a:t>
            </a:r>
            <a:endParaRPr lang="en-GB" dirty="0"/>
          </a:p>
        </p:txBody>
      </p:sp>
      <p:sp>
        <p:nvSpPr>
          <p:cNvPr id="12" name="Text Placeholder 16">
            <a:extLst>
              <a:ext uri="{FF2B5EF4-FFF2-40B4-BE49-F238E27FC236}">
                <a16:creationId xmlns:a16="http://schemas.microsoft.com/office/drawing/2014/main" id="{B33861FC-BA6A-4B6D-A3FF-8B2FD2685303}"/>
              </a:ext>
            </a:extLst>
          </p:cNvPr>
          <p:cNvSpPr>
            <a:spLocks noGrp="1"/>
          </p:cNvSpPr>
          <p:nvPr>
            <p:ph type="body" sz="quarter" idx="15" hasCustomPrompt="1"/>
          </p:nvPr>
        </p:nvSpPr>
        <p:spPr>
          <a:xfrm>
            <a:off x="824731" y="4570636"/>
            <a:ext cx="4023493" cy="206731"/>
          </a:xfrm>
          <a:prstGeom prst="rect">
            <a:avLst/>
          </a:prstGeom>
        </p:spPr>
        <p:txBody>
          <a:bodyPr/>
          <a:lstStyle>
            <a:lvl1pPr marL="0" indent="0">
              <a:buNone/>
              <a:defRPr sz="1200" b="0" baseline="0">
                <a:solidFill>
                  <a:schemeClr val="tx1"/>
                </a:solidFill>
                <a:latin typeface="+mj-lt"/>
                <a:cs typeface="Arial" panose="020B0604020202020204" pitchFamily="34" charset="0"/>
              </a:defRPr>
            </a:lvl1pPr>
          </a:lstStyle>
          <a:p>
            <a:pPr lvl="0"/>
            <a:r>
              <a:rPr lang="en-US" dirty="0"/>
              <a:t>Report Publish date</a:t>
            </a:r>
            <a:endParaRPr lang="en-GB" dirty="0"/>
          </a:p>
        </p:txBody>
      </p:sp>
      <p:sp>
        <p:nvSpPr>
          <p:cNvPr id="6" name="Rectangle 5">
            <a:extLst>
              <a:ext uri="{FF2B5EF4-FFF2-40B4-BE49-F238E27FC236}">
                <a16:creationId xmlns:a16="http://schemas.microsoft.com/office/drawing/2014/main" id="{8700026B-8F5E-4751-9866-932FAC7B02CD}"/>
              </a:ext>
            </a:extLst>
          </p:cNvPr>
          <p:cNvSpPr/>
          <p:nvPr userDrawn="1"/>
        </p:nvSpPr>
        <p:spPr>
          <a:xfrm>
            <a:off x="9528175" y="0"/>
            <a:ext cx="2019300" cy="4762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picture containing drawing&#10;&#10;Description automatically generated">
            <a:extLst>
              <a:ext uri="{FF2B5EF4-FFF2-40B4-BE49-F238E27FC236}">
                <a16:creationId xmlns:a16="http://schemas.microsoft.com/office/drawing/2014/main" id="{0B785FC5-9D39-429F-88F8-49CD9E1DC93B}"/>
              </a:ext>
            </a:extLst>
          </p:cNvPr>
          <p:cNvPicPr>
            <a:picLocks noChangeAspect="1"/>
          </p:cNvPicPr>
          <p:nvPr userDrawn="1"/>
        </p:nvPicPr>
        <p:blipFill>
          <a:blip r:embed="rId4"/>
          <a:stretch>
            <a:fillRect/>
          </a:stretch>
        </p:blipFill>
        <p:spPr>
          <a:xfrm>
            <a:off x="9815279" y="79498"/>
            <a:ext cx="1445093" cy="317254"/>
          </a:xfrm>
          <a:prstGeom prst="rect">
            <a:avLst/>
          </a:prstGeom>
        </p:spPr>
      </p:pic>
    </p:spTree>
    <p:extLst>
      <p:ext uri="{BB962C8B-B14F-4D97-AF65-F5344CB8AC3E}">
        <p14:creationId xmlns:p14="http://schemas.microsoft.com/office/powerpoint/2010/main" val="16286203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BB3E7A2-6D32-439D-817E-AA4B776ED3EB}"/>
              </a:ext>
            </a:extLst>
          </p:cNvPr>
          <p:cNvPicPr>
            <a:picLocks noChangeAspect="1"/>
          </p:cNvPicPr>
          <p:nvPr userDrawn="1"/>
        </p:nvPicPr>
        <p:blipFill>
          <a:blip r:embed="rId2" r:link="rId3"/>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999A5DDE-639F-4514-A63A-212E313CEDED}"/>
              </a:ext>
            </a:extLst>
          </p:cNvPr>
          <p:cNvSpPr/>
          <p:nvPr userDrawn="1"/>
        </p:nvSpPr>
        <p:spPr>
          <a:xfrm>
            <a:off x="622736" y="3566160"/>
            <a:ext cx="4406463" cy="1447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16">
            <a:extLst>
              <a:ext uri="{FF2B5EF4-FFF2-40B4-BE49-F238E27FC236}">
                <a16:creationId xmlns:a16="http://schemas.microsoft.com/office/drawing/2014/main" id="{11812806-045B-425B-AD85-7AFA0221DE93}"/>
              </a:ext>
            </a:extLst>
          </p:cNvPr>
          <p:cNvSpPr>
            <a:spLocks noGrp="1"/>
          </p:cNvSpPr>
          <p:nvPr>
            <p:ph type="body" sz="quarter" idx="14" hasCustomPrompt="1"/>
          </p:nvPr>
        </p:nvSpPr>
        <p:spPr>
          <a:xfrm>
            <a:off x="824731" y="3789517"/>
            <a:ext cx="4023493" cy="764493"/>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b="1">
                <a:solidFill>
                  <a:schemeClr val="accent3"/>
                </a:solidFill>
                <a:latin typeface="+mj-lt"/>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Report Title</a:t>
            </a:r>
            <a:endParaRPr lang="en-GB" dirty="0"/>
          </a:p>
        </p:txBody>
      </p:sp>
      <p:sp>
        <p:nvSpPr>
          <p:cNvPr id="11" name="Text Placeholder 16">
            <a:extLst>
              <a:ext uri="{FF2B5EF4-FFF2-40B4-BE49-F238E27FC236}">
                <a16:creationId xmlns:a16="http://schemas.microsoft.com/office/drawing/2014/main" id="{2A07FB17-CA6C-4E7B-A9E4-C459DC095E2C}"/>
              </a:ext>
            </a:extLst>
          </p:cNvPr>
          <p:cNvSpPr>
            <a:spLocks noGrp="1"/>
          </p:cNvSpPr>
          <p:nvPr>
            <p:ph type="body" sz="quarter" idx="15" hasCustomPrompt="1"/>
          </p:nvPr>
        </p:nvSpPr>
        <p:spPr>
          <a:xfrm>
            <a:off x="824731" y="4570636"/>
            <a:ext cx="4023493" cy="206731"/>
          </a:xfrm>
          <a:prstGeom prst="rect">
            <a:avLst/>
          </a:prstGeom>
        </p:spPr>
        <p:txBody>
          <a:bodyPr/>
          <a:lstStyle>
            <a:lvl1pPr marL="0" indent="0">
              <a:buNone/>
              <a:defRPr sz="1200" b="0" baseline="0">
                <a:solidFill>
                  <a:schemeClr val="tx1"/>
                </a:solidFill>
                <a:latin typeface="+mj-lt"/>
                <a:cs typeface="Arial" panose="020B0604020202020204" pitchFamily="34" charset="0"/>
              </a:defRPr>
            </a:lvl1pPr>
          </a:lstStyle>
          <a:p>
            <a:pPr lvl="0"/>
            <a:r>
              <a:rPr lang="en-US" dirty="0"/>
              <a:t>Report Publish date</a:t>
            </a:r>
            <a:endParaRPr lang="en-GB" dirty="0"/>
          </a:p>
        </p:txBody>
      </p:sp>
      <p:sp>
        <p:nvSpPr>
          <p:cNvPr id="9" name="Rectangle 8">
            <a:extLst>
              <a:ext uri="{FF2B5EF4-FFF2-40B4-BE49-F238E27FC236}">
                <a16:creationId xmlns:a16="http://schemas.microsoft.com/office/drawing/2014/main" id="{A57CE41F-FC68-4E1D-90CA-D018AE872A58}"/>
              </a:ext>
            </a:extLst>
          </p:cNvPr>
          <p:cNvSpPr/>
          <p:nvPr userDrawn="1"/>
        </p:nvSpPr>
        <p:spPr>
          <a:xfrm>
            <a:off x="9528175" y="0"/>
            <a:ext cx="2019300" cy="4762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picture containing drawing&#10;&#10;Description automatically generated">
            <a:extLst>
              <a:ext uri="{FF2B5EF4-FFF2-40B4-BE49-F238E27FC236}">
                <a16:creationId xmlns:a16="http://schemas.microsoft.com/office/drawing/2014/main" id="{1CFE706D-4407-49D8-910C-F8ACCC9C7699}"/>
              </a:ext>
            </a:extLst>
          </p:cNvPr>
          <p:cNvPicPr>
            <a:picLocks noChangeAspect="1"/>
          </p:cNvPicPr>
          <p:nvPr userDrawn="1"/>
        </p:nvPicPr>
        <p:blipFill>
          <a:blip r:embed="rId4"/>
          <a:stretch>
            <a:fillRect/>
          </a:stretch>
        </p:blipFill>
        <p:spPr>
          <a:xfrm>
            <a:off x="9815279" y="79498"/>
            <a:ext cx="1445093" cy="317254"/>
          </a:xfrm>
          <a:prstGeom prst="rect">
            <a:avLst/>
          </a:prstGeom>
        </p:spPr>
      </p:pic>
    </p:spTree>
    <p:extLst>
      <p:ext uri="{BB962C8B-B14F-4D97-AF65-F5344CB8AC3E}">
        <p14:creationId xmlns:p14="http://schemas.microsoft.com/office/powerpoint/2010/main" val="3123534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pic>
        <p:nvPicPr>
          <p:cNvPr id="9" name="Picture 8" descr="A picture containing game, table&#10;&#10;Description automatically generated">
            <a:extLst>
              <a:ext uri="{FF2B5EF4-FFF2-40B4-BE49-F238E27FC236}">
                <a16:creationId xmlns:a16="http://schemas.microsoft.com/office/drawing/2014/main" id="{8039F390-F9DD-4B53-966A-3D30C1CFB5DB}"/>
              </a:ext>
            </a:extLst>
          </p:cNvPr>
          <p:cNvPicPr>
            <a:picLocks noChangeAspect="1"/>
          </p:cNvPicPr>
          <p:nvPr userDrawn="1"/>
        </p:nvPicPr>
        <p:blipFill>
          <a:blip r:embed="rId2" r:link="rId3"/>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F72D2FC9-DE7C-44C6-B4CE-02DF5B8EF9C5}"/>
              </a:ext>
            </a:extLst>
          </p:cNvPr>
          <p:cNvSpPr/>
          <p:nvPr userDrawn="1"/>
        </p:nvSpPr>
        <p:spPr>
          <a:xfrm>
            <a:off x="622736" y="3566160"/>
            <a:ext cx="4406463" cy="1447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16">
            <a:extLst>
              <a:ext uri="{FF2B5EF4-FFF2-40B4-BE49-F238E27FC236}">
                <a16:creationId xmlns:a16="http://schemas.microsoft.com/office/drawing/2014/main" id="{B1C59A14-FFAC-4C32-92A0-CC6ACDC6CA0B}"/>
              </a:ext>
            </a:extLst>
          </p:cNvPr>
          <p:cNvSpPr>
            <a:spLocks noGrp="1"/>
          </p:cNvSpPr>
          <p:nvPr>
            <p:ph type="body" sz="quarter" idx="14" hasCustomPrompt="1"/>
          </p:nvPr>
        </p:nvSpPr>
        <p:spPr>
          <a:xfrm>
            <a:off x="824731" y="3789517"/>
            <a:ext cx="4023493" cy="764493"/>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b="1">
                <a:solidFill>
                  <a:schemeClr val="accent4"/>
                </a:solidFill>
                <a:latin typeface="+mj-lt"/>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Report Title</a:t>
            </a:r>
            <a:endParaRPr lang="en-GB" dirty="0"/>
          </a:p>
        </p:txBody>
      </p:sp>
      <p:sp>
        <p:nvSpPr>
          <p:cNvPr id="11" name="Text Placeholder 16">
            <a:extLst>
              <a:ext uri="{FF2B5EF4-FFF2-40B4-BE49-F238E27FC236}">
                <a16:creationId xmlns:a16="http://schemas.microsoft.com/office/drawing/2014/main" id="{E9810172-E899-4B4A-9A66-E2F9E9EB81AD}"/>
              </a:ext>
            </a:extLst>
          </p:cNvPr>
          <p:cNvSpPr>
            <a:spLocks noGrp="1"/>
          </p:cNvSpPr>
          <p:nvPr>
            <p:ph type="body" sz="quarter" idx="15" hasCustomPrompt="1"/>
          </p:nvPr>
        </p:nvSpPr>
        <p:spPr>
          <a:xfrm>
            <a:off x="824731" y="4570636"/>
            <a:ext cx="4023493" cy="206731"/>
          </a:xfrm>
          <a:prstGeom prst="rect">
            <a:avLst/>
          </a:prstGeom>
        </p:spPr>
        <p:txBody>
          <a:bodyPr/>
          <a:lstStyle>
            <a:lvl1pPr marL="0" indent="0">
              <a:buNone/>
              <a:defRPr sz="1200" b="0" baseline="0">
                <a:solidFill>
                  <a:schemeClr val="tx1"/>
                </a:solidFill>
                <a:latin typeface="+mj-lt"/>
                <a:cs typeface="Arial" panose="020B0604020202020204" pitchFamily="34" charset="0"/>
              </a:defRPr>
            </a:lvl1pPr>
          </a:lstStyle>
          <a:p>
            <a:pPr lvl="0"/>
            <a:r>
              <a:rPr lang="en-US" dirty="0"/>
              <a:t>Report Publish date</a:t>
            </a:r>
            <a:endParaRPr lang="en-GB" dirty="0"/>
          </a:p>
        </p:txBody>
      </p:sp>
      <p:sp>
        <p:nvSpPr>
          <p:cNvPr id="8" name="Rectangle 7">
            <a:extLst>
              <a:ext uri="{FF2B5EF4-FFF2-40B4-BE49-F238E27FC236}">
                <a16:creationId xmlns:a16="http://schemas.microsoft.com/office/drawing/2014/main" id="{C151F3F8-72E3-4268-9FD0-B21E05FE91CF}"/>
              </a:ext>
            </a:extLst>
          </p:cNvPr>
          <p:cNvSpPr/>
          <p:nvPr userDrawn="1"/>
        </p:nvSpPr>
        <p:spPr>
          <a:xfrm>
            <a:off x="9528175" y="0"/>
            <a:ext cx="2019300" cy="4762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picture containing drawing&#10;&#10;Description automatically generated">
            <a:extLst>
              <a:ext uri="{FF2B5EF4-FFF2-40B4-BE49-F238E27FC236}">
                <a16:creationId xmlns:a16="http://schemas.microsoft.com/office/drawing/2014/main" id="{E2F4EC7B-EA79-4D25-817C-AA5195A2835D}"/>
              </a:ext>
            </a:extLst>
          </p:cNvPr>
          <p:cNvPicPr>
            <a:picLocks noChangeAspect="1"/>
          </p:cNvPicPr>
          <p:nvPr userDrawn="1"/>
        </p:nvPicPr>
        <p:blipFill>
          <a:blip r:embed="rId4"/>
          <a:stretch>
            <a:fillRect/>
          </a:stretch>
        </p:blipFill>
        <p:spPr>
          <a:xfrm>
            <a:off x="9815279" y="79498"/>
            <a:ext cx="1445093" cy="317254"/>
          </a:xfrm>
          <a:prstGeom prst="rect">
            <a:avLst/>
          </a:prstGeom>
        </p:spPr>
      </p:pic>
    </p:spTree>
    <p:extLst>
      <p:ext uri="{BB962C8B-B14F-4D97-AF65-F5344CB8AC3E}">
        <p14:creationId xmlns:p14="http://schemas.microsoft.com/office/powerpoint/2010/main" val="34155910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8" name="Picture 7" descr="A picture containing game, ball&#10;&#10;Description automatically generated">
            <a:extLst>
              <a:ext uri="{FF2B5EF4-FFF2-40B4-BE49-F238E27FC236}">
                <a16:creationId xmlns:a16="http://schemas.microsoft.com/office/drawing/2014/main" id="{1747B902-972B-451D-A8B4-501E726E8A0D}"/>
              </a:ext>
            </a:extLst>
          </p:cNvPr>
          <p:cNvPicPr>
            <a:picLocks noChangeAspect="1"/>
          </p:cNvPicPr>
          <p:nvPr userDrawn="1"/>
        </p:nvPicPr>
        <p:blipFill>
          <a:blip r:embed="rId2" r:link="rId3"/>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408F8C27-FA74-4B62-99EF-C3A128C33B19}"/>
              </a:ext>
            </a:extLst>
          </p:cNvPr>
          <p:cNvSpPr/>
          <p:nvPr userDrawn="1"/>
        </p:nvSpPr>
        <p:spPr>
          <a:xfrm>
            <a:off x="622736" y="3566160"/>
            <a:ext cx="4406463" cy="1447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16">
            <a:extLst>
              <a:ext uri="{FF2B5EF4-FFF2-40B4-BE49-F238E27FC236}">
                <a16:creationId xmlns:a16="http://schemas.microsoft.com/office/drawing/2014/main" id="{412BDE8F-7BB2-41C4-BD54-560C8BF6E8D9}"/>
              </a:ext>
            </a:extLst>
          </p:cNvPr>
          <p:cNvSpPr>
            <a:spLocks noGrp="1"/>
          </p:cNvSpPr>
          <p:nvPr>
            <p:ph type="body" sz="quarter" idx="14" hasCustomPrompt="1"/>
          </p:nvPr>
        </p:nvSpPr>
        <p:spPr>
          <a:xfrm>
            <a:off x="824731" y="3789517"/>
            <a:ext cx="4023493" cy="764493"/>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b="1">
                <a:solidFill>
                  <a:srgbClr val="83C6C3"/>
                </a:solidFill>
                <a:latin typeface="+mj-lt"/>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Report Title</a:t>
            </a:r>
            <a:endParaRPr lang="en-GB" dirty="0"/>
          </a:p>
        </p:txBody>
      </p:sp>
      <p:sp>
        <p:nvSpPr>
          <p:cNvPr id="11" name="Text Placeholder 16">
            <a:extLst>
              <a:ext uri="{FF2B5EF4-FFF2-40B4-BE49-F238E27FC236}">
                <a16:creationId xmlns:a16="http://schemas.microsoft.com/office/drawing/2014/main" id="{7BAAC9F3-443C-41EF-AF5E-2EA6E3C43D60}"/>
              </a:ext>
            </a:extLst>
          </p:cNvPr>
          <p:cNvSpPr>
            <a:spLocks noGrp="1"/>
          </p:cNvSpPr>
          <p:nvPr>
            <p:ph type="body" sz="quarter" idx="15" hasCustomPrompt="1"/>
          </p:nvPr>
        </p:nvSpPr>
        <p:spPr>
          <a:xfrm>
            <a:off x="824731" y="4570636"/>
            <a:ext cx="4023493" cy="206731"/>
          </a:xfrm>
          <a:prstGeom prst="rect">
            <a:avLst/>
          </a:prstGeom>
        </p:spPr>
        <p:txBody>
          <a:bodyPr/>
          <a:lstStyle>
            <a:lvl1pPr marL="0" indent="0">
              <a:buNone/>
              <a:defRPr sz="1200" b="0" baseline="0">
                <a:solidFill>
                  <a:schemeClr val="tx1"/>
                </a:solidFill>
                <a:latin typeface="+mj-lt"/>
                <a:cs typeface="Arial" panose="020B0604020202020204" pitchFamily="34" charset="0"/>
              </a:defRPr>
            </a:lvl1pPr>
          </a:lstStyle>
          <a:p>
            <a:pPr lvl="0"/>
            <a:r>
              <a:rPr lang="en-US" dirty="0"/>
              <a:t>Report Publish date</a:t>
            </a:r>
            <a:endParaRPr lang="en-GB" dirty="0"/>
          </a:p>
        </p:txBody>
      </p:sp>
      <p:sp>
        <p:nvSpPr>
          <p:cNvPr id="10" name="Rectangle 9">
            <a:extLst>
              <a:ext uri="{FF2B5EF4-FFF2-40B4-BE49-F238E27FC236}">
                <a16:creationId xmlns:a16="http://schemas.microsoft.com/office/drawing/2014/main" id="{D3F2AAFD-CFE5-4002-8AC3-77FB607D730A}"/>
              </a:ext>
            </a:extLst>
          </p:cNvPr>
          <p:cNvSpPr/>
          <p:nvPr userDrawn="1"/>
        </p:nvSpPr>
        <p:spPr>
          <a:xfrm>
            <a:off x="9528175" y="0"/>
            <a:ext cx="2019300" cy="476250"/>
          </a:xfrm>
          <a:prstGeom prst="rect">
            <a:avLst/>
          </a:prstGeom>
          <a:solidFill>
            <a:srgbClr val="83C6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descr="A picture containing drawing&#10;&#10;Description automatically generated">
            <a:extLst>
              <a:ext uri="{FF2B5EF4-FFF2-40B4-BE49-F238E27FC236}">
                <a16:creationId xmlns:a16="http://schemas.microsoft.com/office/drawing/2014/main" id="{BAED37B3-D66C-4EA1-B0A0-101C84C830C4}"/>
              </a:ext>
            </a:extLst>
          </p:cNvPr>
          <p:cNvPicPr>
            <a:picLocks noChangeAspect="1"/>
          </p:cNvPicPr>
          <p:nvPr userDrawn="1"/>
        </p:nvPicPr>
        <p:blipFill>
          <a:blip r:embed="rId4"/>
          <a:stretch>
            <a:fillRect/>
          </a:stretch>
        </p:blipFill>
        <p:spPr>
          <a:xfrm>
            <a:off x="9815279" y="79498"/>
            <a:ext cx="1445093" cy="317254"/>
          </a:xfrm>
          <a:prstGeom prst="rect">
            <a:avLst/>
          </a:prstGeom>
        </p:spPr>
      </p:pic>
    </p:spTree>
    <p:extLst>
      <p:ext uri="{BB962C8B-B14F-4D97-AF65-F5344CB8AC3E}">
        <p14:creationId xmlns:p14="http://schemas.microsoft.com/office/powerpoint/2010/main" val="24408285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A picture containing game, table&#10;&#10;Description automatically generated">
            <a:extLst>
              <a:ext uri="{FF2B5EF4-FFF2-40B4-BE49-F238E27FC236}">
                <a16:creationId xmlns:a16="http://schemas.microsoft.com/office/drawing/2014/main" id="{F58D9528-ECEA-434C-A6B0-32E32351596A}"/>
              </a:ext>
            </a:extLst>
          </p:cNvPr>
          <p:cNvPicPr>
            <a:picLocks noChangeAspect="1"/>
          </p:cNvPicPr>
          <p:nvPr userDrawn="1"/>
        </p:nvPicPr>
        <p:blipFill>
          <a:blip r:embed="rId2" r:link="rId3"/>
          <a:stretch>
            <a:fillRect/>
          </a:stretch>
        </p:blipFill>
        <p:spPr>
          <a:xfrm>
            <a:off x="-1" y="0"/>
            <a:ext cx="12192000" cy="6858000"/>
          </a:xfrm>
          <a:prstGeom prst="rect">
            <a:avLst/>
          </a:prstGeom>
        </p:spPr>
      </p:pic>
      <p:sp>
        <p:nvSpPr>
          <p:cNvPr id="6" name="Rectangle 5">
            <a:extLst>
              <a:ext uri="{FF2B5EF4-FFF2-40B4-BE49-F238E27FC236}">
                <a16:creationId xmlns:a16="http://schemas.microsoft.com/office/drawing/2014/main" id="{80F91BD8-7594-4C6C-9A80-09223702586D}"/>
              </a:ext>
            </a:extLst>
          </p:cNvPr>
          <p:cNvSpPr/>
          <p:nvPr userDrawn="1"/>
        </p:nvSpPr>
        <p:spPr>
          <a:xfrm>
            <a:off x="622736" y="3566160"/>
            <a:ext cx="4406463" cy="1447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16">
            <a:extLst>
              <a:ext uri="{FF2B5EF4-FFF2-40B4-BE49-F238E27FC236}">
                <a16:creationId xmlns:a16="http://schemas.microsoft.com/office/drawing/2014/main" id="{1EF2256F-9C7E-41BD-A369-39D527D3A862}"/>
              </a:ext>
            </a:extLst>
          </p:cNvPr>
          <p:cNvSpPr>
            <a:spLocks noGrp="1"/>
          </p:cNvSpPr>
          <p:nvPr>
            <p:ph type="body" sz="quarter" idx="14" hasCustomPrompt="1"/>
          </p:nvPr>
        </p:nvSpPr>
        <p:spPr>
          <a:xfrm>
            <a:off x="824731" y="3789517"/>
            <a:ext cx="4023493" cy="764493"/>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b="1">
                <a:solidFill>
                  <a:schemeClr val="accent5"/>
                </a:solidFill>
                <a:latin typeface="+mj-lt"/>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Report Title</a:t>
            </a:r>
            <a:endParaRPr lang="en-GB" dirty="0"/>
          </a:p>
        </p:txBody>
      </p:sp>
      <p:sp>
        <p:nvSpPr>
          <p:cNvPr id="12" name="Text Placeholder 16">
            <a:extLst>
              <a:ext uri="{FF2B5EF4-FFF2-40B4-BE49-F238E27FC236}">
                <a16:creationId xmlns:a16="http://schemas.microsoft.com/office/drawing/2014/main" id="{BC989E73-ED48-463D-9844-DC26750EA033}"/>
              </a:ext>
            </a:extLst>
          </p:cNvPr>
          <p:cNvSpPr>
            <a:spLocks noGrp="1"/>
          </p:cNvSpPr>
          <p:nvPr>
            <p:ph type="body" sz="quarter" idx="15" hasCustomPrompt="1"/>
          </p:nvPr>
        </p:nvSpPr>
        <p:spPr>
          <a:xfrm>
            <a:off x="824731" y="4570636"/>
            <a:ext cx="4023493" cy="206731"/>
          </a:xfrm>
          <a:prstGeom prst="rect">
            <a:avLst/>
          </a:prstGeom>
        </p:spPr>
        <p:txBody>
          <a:bodyPr/>
          <a:lstStyle>
            <a:lvl1pPr marL="0" indent="0">
              <a:buNone/>
              <a:defRPr sz="1200" b="0" baseline="0">
                <a:solidFill>
                  <a:schemeClr val="tx1"/>
                </a:solidFill>
                <a:latin typeface="+mj-lt"/>
                <a:cs typeface="Arial" panose="020B0604020202020204" pitchFamily="34" charset="0"/>
              </a:defRPr>
            </a:lvl1pPr>
          </a:lstStyle>
          <a:p>
            <a:pPr lvl="0"/>
            <a:r>
              <a:rPr lang="en-US" dirty="0"/>
              <a:t>Report Publish date</a:t>
            </a:r>
            <a:endParaRPr lang="en-GB" dirty="0"/>
          </a:p>
        </p:txBody>
      </p:sp>
      <p:sp>
        <p:nvSpPr>
          <p:cNvPr id="8" name="Rectangle 7">
            <a:extLst>
              <a:ext uri="{FF2B5EF4-FFF2-40B4-BE49-F238E27FC236}">
                <a16:creationId xmlns:a16="http://schemas.microsoft.com/office/drawing/2014/main" id="{6C2B1851-34CD-43A2-8F61-3857093AB9EB}"/>
              </a:ext>
            </a:extLst>
          </p:cNvPr>
          <p:cNvSpPr/>
          <p:nvPr userDrawn="1"/>
        </p:nvSpPr>
        <p:spPr>
          <a:xfrm>
            <a:off x="9528175" y="0"/>
            <a:ext cx="2019300" cy="4762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picture containing drawing&#10;&#10;Description automatically generated">
            <a:extLst>
              <a:ext uri="{FF2B5EF4-FFF2-40B4-BE49-F238E27FC236}">
                <a16:creationId xmlns:a16="http://schemas.microsoft.com/office/drawing/2014/main" id="{DF7E444A-AEAB-4A5A-90FB-57E0751AD59A}"/>
              </a:ext>
            </a:extLst>
          </p:cNvPr>
          <p:cNvPicPr>
            <a:picLocks noChangeAspect="1"/>
          </p:cNvPicPr>
          <p:nvPr userDrawn="1"/>
        </p:nvPicPr>
        <p:blipFill>
          <a:blip r:embed="rId4"/>
          <a:stretch>
            <a:fillRect/>
          </a:stretch>
        </p:blipFill>
        <p:spPr>
          <a:xfrm>
            <a:off x="9815279" y="79498"/>
            <a:ext cx="1445093" cy="317254"/>
          </a:xfrm>
          <a:prstGeom prst="rect">
            <a:avLst/>
          </a:prstGeom>
        </p:spPr>
      </p:pic>
    </p:spTree>
    <p:extLst>
      <p:ext uri="{BB962C8B-B14F-4D97-AF65-F5344CB8AC3E}">
        <p14:creationId xmlns:p14="http://schemas.microsoft.com/office/powerpoint/2010/main" val="24488296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8" name="Picture 7" descr="A picture containing game&#10;&#10;Description automatically generated">
            <a:extLst>
              <a:ext uri="{FF2B5EF4-FFF2-40B4-BE49-F238E27FC236}">
                <a16:creationId xmlns:a16="http://schemas.microsoft.com/office/drawing/2014/main" id="{FD56B824-9E28-4341-B537-850415F6DBDA}"/>
              </a:ext>
            </a:extLst>
          </p:cNvPr>
          <p:cNvPicPr>
            <a:picLocks noChangeAspect="1"/>
          </p:cNvPicPr>
          <p:nvPr userDrawn="1"/>
        </p:nvPicPr>
        <p:blipFill>
          <a:blip r:embed="rId2" r:link="rId3"/>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387058EE-2279-41BE-A028-A3BF65F31318}"/>
              </a:ext>
            </a:extLst>
          </p:cNvPr>
          <p:cNvSpPr/>
          <p:nvPr userDrawn="1"/>
        </p:nvSpPr>
        <p:spPr>
          <a:xfrm>
            <a:off x="622736" y="3566160"/>
            <a:ext cx="4406463" cy="1447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16">
            <a:extLst>
              <a:ext uri="{FF2B5EF4-FFF2-40B4-BE49-F238E27FC236}">
                <a16:creationId xmlns:a16="http://schemas.microsoft.com/office/drawing/2014/main" id="{1B693A66-C596-4137-84EA-4C088D79F89C}"/>
              </a:ext>
            </a:extLst>
          </p:cNvPr>
          <p:cNvSpPr>
            <a:spLocks noGrp="1"/>
          </p:cNvSpPr>
          <p:nvPr>
            <p:ph type="body" sz="quarter" idx="14" hasCustomPrompt="1"/>
          </p:nvPr>
        </p:nvSpPr>
        <p:spPr>
          <a:xfrm>
            <a:off x="824731" y="3789517"/>
            <a:ext cx="4023493" cy="764493"/>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b="1">
                <a:solidFill>
                  <a:schemeClr val="accent6"/>
                </a:solidFill>
                <a:latin typeface="+mj-lt"/>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Report Title</a:t>
            </a:r>
            <a:endParaRPr lang="en-GB" dirty="0"/>
          </a:p>
        </p:txBody>
      </p:sp>
      <p:sp>
        <p:nvSpPr>
          <p:cNvPr id="11" name="Text Placeholder 16">
            <a:extLst>
              <a:ext uri="{FF2B5EF4-FFF2-40B4-BE49-F238E27FC236}">
                <a16:creationId xmlns:a16="http://schemas.microsoft.com/office/drawing/2014/main" id="{69A5392E-51DA-4228-9C03-EDDA5217E9D9}"/>
              </a:ext>
            </a:extLst>
          </p:cNvPr>
          <p:cNvSpPr>
            <a:spLocks noGrp="1"/>
          </p:cNvSpPr>
          <p:nvPr>
            <p:ph type="body" sz="quarter" idx="15" hasCustomPrompt="1"/>
          </p:nvPr>
        </p:nvSpPr>
        <p:spPr>
          <a:xfrm>
            <a:off x="824731" y="4570636"/>
            <a:ext cx="4023493" cy="206731"/>
          </a:xfrm>
          <a:prstGeom prst="rect">
            <a:avLst/>
          </a:prstGeom>
        </p:spPr>
        <p:txBody>
          <a:bodyPr/>
          <a:lstStyle>
            <a:lvl1pPr marL="0" indent="0">
              <a:buNone/>
              <a:defRPr sz="1200" b="0" baseline="0">
                <a:solidFill>
                  <a:schemeClr val="tx1"/>
                </a:solidFill>
                <a:latin typeface="+mj-lt"/>
                <a:cs typeface="Arial" panose="020B0604020202020204" pitchFamily="34" charset="0"/>
              </a:defRPr>
            </a:lvl1pPr>
          </a:lstStyle>
          <a:p>
            <a:pPr lvl="0"/>
            <a:r>
              <a:rPr lang="en-US" dirty="0"/>
              <a:t>Report Publish date</a:t>
            </a:r>
            <a:endParaRPr lang="en-GB" dirty="0"/>
          </a:p>
        </p:txBody>
      </p:sp>
      <p:sp>
        <p:nvSpPr>
          <p:cNvPr id="9" name="Rectangle 8">
            <a:extLst>
              <a:ext uri="{FF2B5EF4-FFF2-40B4-BE49-F238E27FC236}">
                <a16:creationId xmlns:a16="http://schemas.microsoft.com/office/drawing/2014/main" id="{14651238-E195-4003-8899-469B96D4C1A6}"/>
              </a:ext>
            </a:extLst>
          </p:cNvPr>
          <p:cNvSpPr/>
          <p:nvPr userDrawn="1"/>
        </p:nvSpPr>
        <p:spPr>
          <a:xfrm>
            <a:off x="9528175" y="0"/>
            <a:ext cx="2019300" cy="4762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picture containing drawing&#10;&#10;Description automatically generated">
            <a:extLst>
              <a:ext uri="{FF2B5EF4-FFF2-40B4-BE49-F238E27FC236}">
                <a16:creationId xmlns:a16="http://schemas.microsoft.com/office/drawing/2014/main" id="{418EE9A1-D7CE-46CB-ACAD-1F7896A6B90B}"/>
              </a:ext>
            </a:extLst>
          </p:cNvPr>
          <p:cNvPicPr>
            <a:picLocks noChangeAspect="1"/>
          </p:cNvPicPr>
          <p:nvPr userDrawn="1"/>
        </p:nvPicPr>
        <p:blipFill>
          <a:blip r:embed="rId4"/>
          <a:stretch>
            <a:fillRect/>
          </a:stretch>
        </p:blipFill>
        <p:spPr>
          <a:xfrm>
            <a:off x="9815279" y="79498"/>
            <a:ext cx="1445093" cy="317254"/>
          </a:xfrm>
          <a:prstGeom prst="rect">
            <a:avLst/>
          </a:prstGeom>
        </p:spPr>
      </p:pic>
    </p:spTree>
    <p:extLst>
      <p:ext uri="{BB962C8B-B14F-4D97-AF65-F5344CB8AC3E}">
        <p14:creationId xmlns:p14="http://schemas.microsoft.com/office/powerpoint/2010/main" val="1750924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Title Slide">
    <p:bg>
      <p:bgRef idx="1001">
        <a:schemeClr val="bg1"/>
      </p:bgRef>
    </p:bg>
    <p:spTree>
      <p:nvGrpSpPr>
        <p:cNvPr id="1" name=""/>
        <p:cNvGrpSpPr/>
        <p:nvPr/>
      </p:nvGrpSpPr>
      <p:grpSpPr>
        <a:xfrm>
          <a:off x="0" y="0"/>
          <a:ext cx="0" cy="0"/>
          <a:chOff x="0" y="0"/>
          <a:chExt cx="0" cy="0"/>
        </a:xfrm>
      </p:grpSpPr>
      <p:pic>
        <p:nvPicPr>
          <p:cNvPr id="9" name="Picture 8" descr="A picture containing game&#10;&#10;Description automatically generated">
            <a:extLst>
              <a:ext uri="{FF2B5EF4-FFF2-40B4-BE49-F238E27FC236}">
                <a16:creationId xmlns:a16="http://schemas.microsoft.com/office/drawing/2014/main" id="{3B571FB4-7144-4C08-A359-BC319D5A9170}"/>
              </a:ext>
            </a:extLst>
          </p:cNvPr>
          <p:cNvPicPr>
            <a:picLocks noChangeAspect="1"/>
          </p:cNvPicPr>
          <p:nvPr userDrawn="1"/>
        </p:nvPicPr>
        <p:blipFill>
          <a:blip r:embed="rId2" r:link="rId3"/>
          <a:stretch>
            <a:fillRect/>
          </a:stretch>
        </p:blipFill>
        <p:spPr>
          <a:xfrm>
            <a:off x="0" y="0"/>
            <a:ext cx="12192000" cy="6858000"/>
          </a:xfrm>
          <a:prstGeom prst="rect">
            <a:avLst/>
          </a:prstGeom>
        </p:spPr>
      </p:pic>
      <p:sp>
        <p:nvSpPr>
          <p:cNvPr id="16" name="Rectangle 15">
            <a:extLst>
              <a:ext uri="{FF2B5EF4-FFF2-40B4-BE49-F238E27FC236}">
                <a16:creationId xmlns:a16="http://schemas.microsoft.com/office/drawing/2014/main" id="{6B034440-EE7F-497C-B809-9FCAECCFBF1F}"/>
              </a:ext>
            </a:extLst>
          </p:cNvPr>
          <p:cNvSpPr/>
          <p:nvPr userDrawn="1"/>
        </p:nvSpPr>
        <p:spPr>
          <a:xfrm>
            <a:off x="622736" y="1844565"/>
            <a:ext cx="4406463" cy="3168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 Placeholder 16">
            <a:extLst>
              <a:ext uri="{FF2B5EF4-FFF2-40B4-BE49-F238E27FC236}">
                <a16:creationId xmlns:a16="http://schemas.microsoft.com/office/drawing/2014/main" id="{87388250-012E-4A1D-8060-64AF6E7080F3}"/>
              </a:ext>
            </a:extLst>
          </p:cNvPr>
          <p:cNvSpPr>
            <a:spLocks noGrp="1"/>
          </p:cNvSpPr>
          <p:nvPr>
            <p:ph type="body" sz="quarter" idx="14" hasCustomPrompt="1"/>
          </p:nvPr>
        </p:nvSpPr>
        <p:spPr>
          <a:xfrm>
            <a:off x="820300" y="2032381"/>
            <a:ext cx="4023493" cy="394936"/>
          </a:xfrm>
          <a:prstGeom prst="rect">
            <a:avLst/>
          </a:prstGeom>
        </p:spPr>
        <p:txBody>
          <a:bodyPr/>
          <a:lstStyle>
            <a:lvl1pPr marL="0" indent="0">
              <a:buNone/>
              <a:defRPr sz="2000" b="1">
                <a:solidFill>
                  <a:schemeClr val="tx2"/>
                </a:solidFill>
                <a:latin typeface="Arial" panose="020B0604020202020204" pitchFamily="34" charset="0"/>
                <a:cs typeface="Arial" panose="020B0604020202020204" pitchFamily="34" charset="0"/>
              </a:defRPr>
            </a:lvl1pPr>
          </a:lstStyle>
          <a:p>
            <a:pPr lvl="0"/>
            <a:r>
              <a:rPr lang="en-US" dirty="0"/>
              <a:t>Section Title</a:t>
            </a:r>
            <a:endParaRPr lang="en-GB" dirty="0"/>
          </a:p>
        </p:txBody>
      </p:sp>
      <p:sp>
        <p:nvSpPr>
          <p:cNvPr id="18" name="Text Placeholder 16">
            <a:extLst>
              <a:ext uri="{FF2B5EF4-FFF2-40B4-BE49-F238E27FC236}">
                <a16:creationId xmlns:a16="http://schemas.microsoft.com/office/drawing/2014/main" id="{75A1E9EF-F250-4FAE-ADFD-9ED25414B6CC}"/>
              </a:ext>
            </a:extLst>
          </p:cNvPr>
          <p:cNvSpPr>
            <a:spLocks noGrp="1"/>
          </p:cNvSpPr>
          <p:nvPr>
            <p:ph type="body" sz="quarter" idx="15" hasCustomPrompt="1"/>
          </p:nvPr>
        </p:nvSpPr>
        <p:spPr>
          <a:xfrm>
            <a:off x="848876" y="2427317"/>
            <a:ext cx="3994918" cy="2382810"/>
          </a:xfrm>
          <a:prstGeom prst="rect">
            <a:avLst/>
          </a:prstGeom>
        </p:spPr>
        <p:txBody>
          <a:bodyPr/>
          <a:lstStyle>
            <a:lvl1pPr marL="0" indent="0">
              <a:buNone/>
              <a:defRPr sz="1200" b="0">
                <a:solidFill>
                  <a:schemeClr val="tx1"/>
                </a:solidFill>
                <a:latin typeface="Arial" panose="020B0604020202020204" pitchFamily="34" charset="0"/>
                <a:cs typeface="Arial" panose="020B0604020202020204" pitchFamily="34" charset="0"/>
              </a:defRPr>
            </a:lvl1pPr>
          </a:lstStyle>
          <a:p>
            <a:pPr lvl="0"/>
            <a:r>
              <a:rPr lang="en-US" dirty="0"/>
              <a:t>Report Navigator</a:t>
            </a:r>
            <a:endParaRPr lang="en-GB" dirty="0"/>
          </a:p>
        </p:txBody>
      </p:sp>
    </p:spTree>
    <p:extLst>
      <p:ext uri="{BB962C8B-B14F-4D97-AF65-F5344CB8AC3E}">
        <p14:creationId xmlns:p14="http://schemas.microsoft.com/office/powerpoint/2010/main" val="174656173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18" name="Slide Number Placeholder 2">
            <a:extLst>
              <a:ext uri="{FF2B5EF4-FFF2-40B4-BE49-F238E27FC236}">
                <a16:creationId xmlns:a16="http://schemas.microsoft.com/office/drawing/2014/main" id="{ED201D3A-3501-4A43-8D39-03F91888E2DA}"/>
              </a:ext>
            </a:extLst>
          </p:cNvPr>
          <p:cNvSpPr txBox="1">
            <a:spLocks/>
          </p:cNvSpPr>
          <p:nvPr userDrawn="1"/>
        </p:nvSpPr>
        <p:spPr>
          <a:xfrm>
            <a:off x="10829925" y="5832475"/>
            <a:ext cx="720000" cy="365125"/>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6738AC1-3D0A-4434-BE5F-6C9577C4BD6B}" type="slidenum">
              <a:rPr lang="en-GB" sz="1100" smtClean="0">
                <a:latin typeface="Graphik"/>
              </a:rPr>
              <a:pPr/>
              <a:t>‹#›</a:t>
            </a:fld>
            <a:endParaRPr lang="en-GB" sz="1100" dirty="0">
              <a:latin typeface="Graphik"/>
            </a:endParaRPr>
          </a:p>
        </p:txBody>
      </p:sp>
      <p:sp>
        <p:nvSpPr>
          <p:cNvPr id="19" name="Text Placeholder 8">
            <a:extLst>
              <a:ext uri="{FF2B5EF4-FFF2-40B4-BE49-F238E27FC236}">
                <a16:creationId xmlns:a16="http://schemas.microsoft.com/office/drawing/2014/main" id="{726DF47A-137F-49F0-AE64-949161012808}"/>
              </a:ext>
            </a:extLst>
          </p:cNvPr>
          <p:cNvSpPr>
            <a:spLocks noGrp="1"/>
          </p:cNvSpPr>
          <p:nvPr>
            <p:ph type="body" sz="quarter" idx="20" hasCustomPrompt="1"/>
          </p:nvPr>
        </p:nvSpPr>
        <p:spPr>
          <a:xfrm>
            <a:off x="642075" y="5832474"/>
            <a:ext cx="9982200" cy="365125"/>
          </a:xfrm>
          <a:prstGeom prst="rect">
            <a:avLst/>
          </a:prstGeom>
        </p:spPr>
        <p:txBody>
          <a:bodyPr anchor="b"/>
          <a:lstStyle>
            <a:lvl1pPr marL="0" indent="0">
              <a:buNone/>
              <a:defRPr sz="1100" cap="none" normalizeH="0" baseline="0">
                <a:solidFill>
                  <a:schemeClr val="bg1">
                    <a:lumMod val="50000"/>
                  </a:schemeClr>
                </a:solidFill>
                <a:latin typeface="Graphik"/>
              </a:defRPr>
            </a:lvl1pPr>
          </a:lstStyle>
          <a:p>
            <a:pPr lvl="0"/>
            <a:r>
              <a:rPr lang="en-GB" dirty="0"/>
              <a:t>Source:</a:t>
            </a:r>
          </a:p>
        </p:txBody>
      </p:sp>
      <p:cxnSp>
        <p:nvCxnSpPr>
          <p:cNvPr id="32" name="Straight Connector 31">
            <a:extLst>
              <a:ext uri="{FF2B5EF4-FFF2-40B4-BE49-F238E27FC236}">
                <a16:creationId xmlns:a16="http://schemas.microsoft.com/office/drawing/2014/main" id="{77E03632-36BC-4EE7-9C78-AE32B5335E2B}"/>
              </a:ext>
            </a:extLst>
          </p:cNvPr>
          <p:cNvCxnSpPr>
            <a:cxnSpLocks/>
          </p:cNvCxnSpPr>
          <p:nvPr userDrawn="1"/>
        </p:nvCxnSpPr>
        <p:spPr>
          <a:xfrm flipH="1">
            <a:off x="642075" y="853239"/>
            <a:ext cx="10905075"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9EC97C7-CFBF-4A9F-8DC2-83BD851321E6}"/>
              </a:ext>
            </a:extLst>
          </p:cNvPr>
          <p:cNvSpPr txBox="1"/>
          <p:nvPr userDrawn="1"/>
        </p:nvSpPr>
        <p:spPr>
          <a:xfrm>
            <a:off x="642076" y="348415"/>
            <a:ext cx="10902300" cy="523220"/>
          </a:xfrm>
          <a:prstGeom prst="rect">
            <a:avLst/>
          </a:prstGeom>
          <a:noFill/>
        </p:spPr>
        <p:txBody>
          <a:bodyPr wrap="square" rtlCol="0">
            <a:spAutoFit/>
          </a:bodyPr>
          <a:lstStyle/>
          <a:p>
            <a:r>
              <a:rPr lang="en-GB" sz="2800" b="1" spc="-50" baseline="0" dirty="0">
                <a:latin typeface="+mj-lt"/>
              </a:rPr>
              <a:t>METHODOLOGY</a:t>
            </a:r>
          </a:p>
        </p:txBody>
      </p:sp>
      <p:sp>
        <p:nvSpPr>
          <p:cNvPr id="16" name="Text Placeholder 24">
            <a:extLst>
              <a:ext uri="{FF2B5EF4-FFF2-40B4-BE49-F238E27FC236}">
                <a16:creationId xmlns:a16="http://schemas.microsoft.com/office/drawing/2014/main" id="{5B7AC217-7E5C-4E87-87A7-6321AAD814BC}"/>
              </a:ext>
            </a:extLst>
          </p:cNvPr>
          <p:cNvSpPr>
            <a:spLocks noGrp="1"/>
          </p:cNvSpPr>
          <p:nvPr>
            <p:ph type="body" sz="quarter" idx="13" hasCustomPrompt="1"/>
          </p:nvPr>
        </p:nvSpPr>
        <p:spPr>
          <a:xfrm>
            <a:off x="639225" y="1019175"/>
            <a:ext cx="10905075" cy="4641850"/>
          </a:xfrm>
          <a:prstGeom prst="rect">
            <a:avLst/>
          </a:prstGeom>
        </p:spPr>
        <p:txBody>
          <a:bodyPr/>
          <a:lstStyle>
            <a:lvl1pPr marL="0" indent="0">
              <a:lnSpc>
                <a:spcPct val="100000"/>
              </a:lnSpc>
              <a:buNone/>
              <a:defRPr sz="1400" baseline="0">
                <a:solidFill>
                  <a:schemeClr val="tx1"/>
                </a:solidFill>
                <a:latin typeface="+mj-lt"/>
                <a:cs typeface="Arial" panose="020B0604020202020204" pitchFamily="34" charset="0"/>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GB" dirty="0"/>
              <a:t>Insert text – Sentence case, left aligned, Arial, regular, size 14, default colour (off-black in palette)</a:t>
            </a:r>
          </a:p>
        </p:txBody>
      </p:sp>
      <p:sp>
        <p:nvSpPr>
          <p:cNvPr id="10" name="Text Placeholder 2">
            <a:extLst>
              <a:ext uri="{FF2B5EF4-FFF2-40B4-BE49-F238E27FC236}">
                <a16:creationId xmlns:a16="http://schemas.microsoft.com/office/drawing/2014/main" id="{A6385FEF-CDF6-4384-B548-5715BE81565D}"/>
              </a:ext>
            </a:extLst>
          </p:cNvPr>
          <p:cNvSpPr>
            <a:spLocks noGrp="1"/>
          </p:cNvSpPr>
          <p:nvPr>
            <p:ph type="body" sz="quarter" idx="14" hasCustomPrompt="1"/>
          </p:nvPr>
        </p:nvSpPr>
        <p:spPr>
          <a:xfrm>
            <a:off x="9528175" y="0"/>
            <a:ext cx="2016125" cy="266700"/>
          </a:xfrm>
          <a:prstGeom prst="rect">
            <a:avLst/>
          </a:prstGeom>
          <a:solidFill>
            <a:schemeClr val="accent1">
              <a:lumMod val="20000"/>
              <a:lumOff val="80000"/>
            </a:schemeClr>
          </a:solidFill>
        </p:spPr>
        <p:txBody>
          <a:bodyPr anchor="ctr"/>
          <a:lstStyle>
            <a:lvl1pPr marL="0" indent="0" algn="ctr">
              <a:buNone/>
              <a:defRPr sz="1100" b="1" i="0" baseline="0">
                <a:solidFill>
                  <a:schemeClr val="tx1"/>
                </a:solidFill>
              </a:defRPr>
            </a:lvl1pPr>
          </a:lstStyle>
          <a:p>
            <a:pPr lvl="0"/>
            <a:r>
              <a:rPr lang="en-GB" dirty="0"/>
              <a:t>Add Coronavirus Label</a:t>
            </a:r>
          </a:p>
        </p:txBody>
      </p:sp>
    </p:spTree>
    <p:extLst>
      <p:ext uri="{BB962C8B-B14F-4D97-AF65-F5344CB8AC3E}">
        <p14:creationId xmlns:p14="http://schemas.microsoft.com/office/powerpoint/2010/main" val="19943914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pic>
        <p:nvPicPr>
          <p:cNvPr id="6" name="Picture 5" descr="A picture containing game&#10;&#10;Description automatically generated">
            <a:extLst>
              <a:ext uri="{FF2B5EF4-FFF2-40B4-BE49-F238E27FC236}">
                <a16:creationId xmlns:a16="http://schemas.microsoft.com/office/drawing/2014/main" id="{C90A1D86-2F35-4F6B-BB65-E410968CEE85}"/>
              </a:ext>
            </a:extLst>
          </p:cNvPr>
          <p:cNvPicPr>
            <a:picLocks noChangeAspect="1"/>
          </p:cNvPicPr>
          <p:nvPr userDrawn="1"/>
        </p:nvPicPr>
        <p:blipFill>
          <a:blip r:embed="rId2" r:link="rId3"/>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127F2A0D-EABE-4EA0-A182-9719AF502462}"/>
              </a:ext>
            </a:extLst>
          </p:cNvPr>
          <p:cNvSpPr/>
          <p:nvPr userDrawn="1"/>
        </p:nvSpPr>
        <p:spPr>
          <a:xfrm>
            <a:off x="622736" y="1844565"/>
            <a:ext cx="4406463" cy="3168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 Placeholder 16">
            <a:extLst>
              <a:ext uri="{FF2B5EF4-FFF2-40B4-BE49-F238E27FC236}">
                <a16:creationId xmlns:a16="http://schemas.microsoft.com/office/drawing/2014/main" id="{7D4F412A-E86F-401B-88C7-D9D68B4CB767}"/>
              </a:ext>
            </a:extLst>
          </p:cNvPr>
          <p:cNvSpPr>
            <a:spLocks noGrp="1"/>
          </p:cNvSpPr>
          <p:nvPr>
            <p:ph type="body" sz="quarter" idx="14" hasCustomPrompt="1"/>
          </p:nvPr>
        </p:nvSpPr>
        <p:spPr>
          <a:xfrm>
            <a:off x="820300" y="2032381"/>
            <a:ext cx="4023493" cy="394936"/>
          </a:xfrm>
          <a:prstGeom prst="rect">
            <a:avLst/>
          </a:prstGeom>
        </p:spPr>
        <p:txBody>
          <a:bodyPr/>
          <a:lstStyle>
            <a:lvl1pPr marL="0" indent="0">
              <a:buNone/>
              <a:defRPr sz="2000" b="1">
                <a:solidFill>
                  <a:schemeClr val="accent2"/>
                </a:solidFill>
                <a:latin typeface="Arial" panose="020B0604020202020204" pitchFamily="34" charset="0"/>
                <a:cs typeface="Arial" panose="020B0604020202020204" pitchFamily="34" charset="0"/>
              </a:defRPr>
            </a:lvl1pPr>
          </a:lstStyle>
          <a:p>
            <a:pPr lvl="0"/>
            <a:r>
              <a:rPr lang="en-US" dirty="0"/>
              <a:t>Section Title</a:t>
            </a:r>
            <a:endParaRPr lang="en-GB" dirty="0"/>
          </a:p>
        </p:txBody>
      </p:sp>
      <p:sp>
        <p:nvSpPr>
          <p:cNvPr id="10" name="Text Placeholder 16">
            <a:extLst>
              <a:ext uri="{FF2B5EF4-FFF2-40B4-BE49-F238E27FC236}">
                <a16:creationId xmlns:a16="http://schemas.microsoft.com/office/drawing/2014/main" id="{C5F19A0B-36C0-4E07-9CBF-FE4488F8D1F1}"/>
              </a:ext>
            </a:extLst>
          </p:cNvPr>
          <p:cNvSpPr>
            <a:spLocks noGrp="1"/>
          </p:cNvSpPr>
          <p:nvPr>
            <p:ph type="body" sz="quarter" idx="15" hasCustomPrompt="1"/>
          </p:nvPr>
        </p:nvSpPr>
        <p:spPr>
          <a:xfrm>
            <a:off x="848876" y="2427317"/>
            <a:ext cx="3994918" cy="2382810"/>
          </a:xfrm>
          <a:prstGeom prst="rect">
            <a:avLst/>
          </a:prstGeom>
        </p:spPr>
        <p:txBody>
          <a:bodyPr/>
          <a:lstStyle>
            <a:lvl1pPr marL="0" indent="0">
              <a:buNone/>
              <a:defRPr sz="1200" b="0">
                <a:solidFill>
                  <a:schemeClr val="tx1"/>
                </a:solidFill>
                <a:latin typeface="Arial" panose="020B0604020202020204" pitchFamily="34" charset="0"/>
                <a:cs typeface="Arial" panose="020B0604020202020204" pitchFamily="34" charset="0"/>
              </a:defRPr>
            </a:lvl1pPr>
          </a:lstStyle>
          <a:p>
            <a:pPr lvl="0"/>
            <a:r>
              <a:rPr lang="en-US" dirty="0"/>
              <a:t>Report Navigator</a:t>
            </a:r>
            <a:endParaRPr lang="en-GB" dirty="0"/>
          </a:p>
        </p:txBody>
      </p:sp>
    </p:spTree>
    <p:extLst>
      <p:ext uri="{BB962C8B-B14F-4D97-AF65-F5344CB8AC3E}">
        <p14:creationId xmlns:p14="http://schemas.microsoft.com/office/powerpoint/2010/main" val="40673688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004617B-D0D7-41AF-BE2F-D78A158C7B26}"/>
              </a:ext>
            </a:extLst>
          </p:cNvPr>
          <p:cNvPicPr>
            <a:picLocks noChangeAspect="1"/>
          </p:cNvPicPr>
          <p:nvPr userDrawn="1"/>
        </p:nvPicPr>
        <p:blipFill>
          <a:blip r:embed="rId2" r:link="rId3"/>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5AE6E966-CF82-4DF5-9899-396AB4EB983D}"/>
              </a:ext>
            </a:extLst>
          </p:cNvPr>
          <p:cNvSpPr/>
          <p:nvPr userDrawn="1"/>
        </p:nvSpPr>
        <p:spPr>
          <a:xfrm>
            <a:off x="622736" y="1844565"/>
            <a:ext cx="4406463" cy="3168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 Placeholder 16">
            <a:extLst>
              <a:ext uri="{FF2B5EF4-FFF2-40B4-BE49-F238E27FC236}">
                <a16:creationId xmlns:a16="http://schemas.microsoft.com/office/drawing/2014/main" id="{BC04C143-6EF1-411E-B49A-2794D82DD8EE}"/>
              </a:ext>
            </a:extLst>
          </p:cNvPr>
          <p:cNvSpPr>
            <a:spLocks noGrp="1"/>
          </p:cNvSpPr>
          <p:nvPr>
            <p:ph type="body" sz="quarter" idx="14" hasCustomPrompt="1"/>
          </p:nvPr>
        </p:nvSpPr>
        <p:spPr>
          <a:xfrm>
            <a:off x="820300" y="2032381"/>
            <a:ext cx="4023493" cy="394936"/>
          </a:xfrm>
          <a:prstGeom prst="rect">
            <a:avLst/>
          </a:prstGeom>
        </p:spPr>
        <p:txBody>
          <a:bodyPr/>
          <a:lstStyle>
            <a:lvl1pPr marL="0" indent="0">
              <a:buNone/>
              <a:defRPr sz="2000" b="1">
                <a:solidFill>
                  <a:schemeClr val="accent3"/>
                </a:solidFill>
                <a:latin typeface="Arial" panose="020B0604020202020204" pitchFamily="34" charset="0"/>
                <a:cs typeface="Arial" panose="020B0604020202020204" pitchFamily="34" charset="0"/>
              </a:defRPr>
            </a:lvl1pPr>
          </a:lstStyle>
          <a:p>
            <a:pPr lvl="0"/>
            <a:r>
              <a:rPr lang="en-US" dirty="0"/>
              <a:t>Section Title</a:t>
            </a:r>
            <a:endParaRPr lang="en-GB" dirty="0"/>
          </a:p>
        </p:txBody>
      </p:sp>
      <p:sp>
        <p:nvSpPr>
          <p:cNvPr id="11" name="Text Placeholder 16">
            <a:extLst>
              <a:ext uri="{FF2B5EF4-FFF2-40B4-BE49-F238E27FC236}">
                <a16:creationId xmlns:a16="http://schemas.microsoft.com/office/drawing/2014/main" id="{60BC2326-B205-434E-B955-4DBACB8167C8}"/>
              </a:ext>
            </a:extLst>
          </p:cNvPr>
          <p:cNvSpPr>
            <a:spLocks noGrp="1"/>
          </p:cNvSpPr>
          <p:nvPr>
            <p:ph type="body" sz="quarter" idx="15" hasCustomPrompt="1"/>
          </p:nvPr>
        </p:nvSpPr>
        <p:spPr>
          <a:xfrm>
            <a:off x="848876" y="2427317"/>
            <a:ext cx="3994918" cy="2382810"/>
          </a:xfrm>
          <a:prstGeom prst="rect">
            <a:avLst/>
          </a:prstGeom>
        </p:spPr>
        <p:txBody>
          <a:bodyPr/>
          <a:lstStyle>
            <a:lvl1pPr marL="0" indent="0">
              <a:buNone/>
              <a:defRPr sz="1200" b="0">
                <a:solidFill>
                  <a:schemeClr val="tx1"/>
                </a:solidFill>
                <a:latin typeface="Arial" panose="020B0604020202020204" pitchFamily="34" charset="0"/>
                <a:cs typeface="Arial" panose="020B0604020202020204" pitchFamily="34" charset="0"/>
              </a:defRPr>
            </a:lvl1pPr>
          </a:lstStyle>
          <a:p>
            <a:pPr lvl="0"/>
            <a:r>
              <a:rPr lang="en-US" dirty="0"/>
              <a:t>Report Navigator</a:t>
            </a:r>
            <a:endParaRPr lang="en-GB" dirty="0"/>
          </a:p>
        </p:txBody>
      </p:sp>
    </p:spTree>
    <p:extLst>
      <p:ext uri="{BB962C8B-B14F-4D97-AF65-F5344CB8AC3E}">
        <p14:creationId xmlns:p14="http://schemas.microsoft.com/office/powerpoint/2010/main" val="12363007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pic>
        <p:nvPicPr>
          <p:cNvPr id="12" name="Picture 11" descr="A picture containing game, table&#10;&#10;Description automatically generated">
            <a:extLst>
              <a:ext uri="{FF2B5EF4-FFF2-40B4-BE49-F238E27FC236}">
                <a16:creationId xmlns:a16="http://schemas.microsoft.com/office/drawing/2014/main" id="{3BAFE971-F7CE-416C-A55D-68C63A0B1AE6}"/>
              </a:ext>
            </a:extLst>
          </p:cNvPr>
          <p:cNvPicPr>
            <a:picLocks noChangeAspect="1"/>
          </p:cNvPicPr>
          <p:nvPr userDrawn="1"/>
        </p:nvPicPr>
        <p:blipFill>
          <a:blip r:embed="rId2" r:link="rId3"/>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5C9A32C3-6780-4FA7-808D-461D504590DA}"/>
              </a:ext>
            </a:extLst>
          </p:cNvPr>
          <p:cNvSpPr/>
          <p:nvPr userDrawn="1"/>
        </p:nvSpPr>
        <p:spPr>
          <a:xfrm>
            <a:off x="622736" y="1844565"/>
            <a:ext cx="4406463" cy="3168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 Placeholder 16">
            <a:extLst>
              <a:ext uri="{FF2B5EF4-FFF2-40B4-BE49-F238E27FC236}">
                <a16:creationId xmlns:a16="http://schemas.microsoft.com/office/drawing/2014/main" id="{B7C52227-1362-4FBC-AB01-F77E2EF83930}"/>
              </a:ext>
            </a:extLst>
          </p:cNvPr>
          <p:cNvSpPr>
            <a:spLocks noGrp="1"/>
          </p:cNvSpPr>
          <p:nvPr>
            <p:ph type="body" sz="quarter" idx="14" hasCustomPrompt="1"/>
          </p:nvPr>
        </p:nvSpPr>
        <p:spPr>
          <a:xfrm>
            <a:off x="820300" y="2032381"/>
            <a:ext cx="4023493" cy="394936"/>
          </a:xfrm>
          <a:prstGeom prst="rect">
            <a:avLst/>
          </a:prstGeom>
        </p:spPr>
        <p:txBody>
          <a:bodyPr/>
          <a:lstStyle>
            <a:lvl1pPr marL="0" indent="0">
              <a:buNone/>
              <a:defRPr sz="2000" b="1">
                <a:solidFill>
                  <a:schemeClr val="accent4"/>
                </a:solidFill>
                <a:latin typeface="Arial" panose="020B0604020202020204" pitchFamily="34" charset="0"/>
                <a:cs typeface="Arial" panose="020B0604020202020204" pitchFamily="34" charset="0"/>
              </a:defRPr>
            </a:lvl1pPr>
          </a:lstStyle>
          <a:p>
            <a:pPr lvl="0"/>
            <a:r>
              <a:rPr lang="en-US" dirty="0"/>
              <a:t>Section Title</a:t>
            </a:r>
            <a:endParaRPr lang="en-GB" dirty="0"/>
          </a:p>
        </p:txBody>
      </p:sp>
      <p:sp>
        <p:nvSpPr>
          <p:cNvPr id="11" name="Text Placeholder 16">
            <a:extLst>
              <a:ext uri="{FF2B5EF4-FFF2-40B4-BE49-F238E27FC236}">
                <a16:creationId xmlns:a16="http://schemas.microsoft.com/office/drawing/2014/main" id="{F9364216-0CE9-436D-BAA3-F6C475A4C5CF}"/>
              </a:ext>
            </a:extLst>
          </p:cNvPr>
          <p:cNvSpPr>
            <a:spLocks noGrp="1"/>
          </p:cNvSpPr>
          <p:nvPr>
            <p:ph type="body" sz="quarter" idx="15" hasCustomPrompt="1"/>
          </p:nvPr>
        </p:nvSpPr>
        <p:spPr>
          <a:xfrm>
            <a:off x="848876" y="2427317"/>
            <a:ext cx="3994918" cy="2382810"/>
          </a:xfrm>
          <a:prstGeom prst="rect">
            <a:avLst/>
          </a:prstGeom>
        </p:spPr>
        <p:txBody>
          <a:bodyPr/>
          <a:lstStyle>
            <a:lvl1pPr marL="0" indent="0">
              <a:buNone/>
              <a:defRPr sz="1200" b="0">
                <a:solidFill>
                  <a:schemeClr val="tx1"/>
                </a:solidFill>
                <a:latin typeface="Arial" panose="020B0604020202020204" pitchFamily="34" charset="0"/>
                <a:cs typeface="Arial" panose="020B0604020202020204" pitchFamily="34" charset="0"/>
              </a:defRPr>
            </a:lvl1pPr>
          </a:lstStyle>
          <a:p>
            <a:pPr lvl="0"/>
            <a:r>
              <a:rPr lang="en-US" dirty="0"/>
              <a:t>Report Navigator</a:t>
            </a:r>
            <a:endParaRPr lang="en-GB" dirty="0"/>
          </a:p>
        </p:txBody>
      </p:sp>
    </p:spTree>
    <p:extLst>
      <p:ext uri="{BB962C8B-B14F-4D97-AF65-F5344CB8AC3E}">
        <p14:creationId xmlns:p14="http://schemas.microsoft.com/office/powerpoint/2010/main" val="6981438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13" name="Picture 12" descr="A picture containing game, ball&#10;&#10;Description automatically generated">
            <a:extLst>
              <a:ext uri="{FF2B5EF4-FFF2-40B4-BE49-F238E27FC236}">
                <a16:creationId xmlns:a16="http://schemas.microsoft.com/office/drawing/2014/main" id="{72C55D45-2D0C-4D00-A78D-2C93975E0F06}"/>
              </a:ext>
            </a:extLst>
          </p:cNvPr>
          <p:cNvPicPr>
            <a:picLocks noChangeAspect="1"/>
          </p:cNvPicPr>
          <p:nvPr userDrawn="1"/>
        </p:nvPicPr>
        <p:blipFill>
          <a:blip r:embed="rId2" r:link="rId3"/>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BBE88A0A-6FAD-4245-AE98-36B2C0E67680}"/>
              </a:ext>
            </a:extLst>
          </p:cNvPr>
          <p:cNvSpPr/>
          <p:nvPr userDrawn="1"/>
        </p:nvSpPr>
        <p:spPr>
          <a:xfrm>
            <a:off x="622736" y="1844565"/>
            <a:ext cx="4406463" cy="3168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 Placeholder 16">
            <a:extLst>
              <a:ext uri="{FF2B5EF4-FFF2-40B4-BE49-F238E27FC236}">
                <a16:creationId xmlns:a16="http://schemas.microsoft.com/office/drawing/2014/main" id="{33D3F37B-EBE3-4C26-B408-FF539375A6BD}"/>
              </a:ext>
            </a:extLst>
          </p:cNvPr>
          <p:cNvSpPr>
            <a:spLocks noGrp="1"/>
          </p:cNvSpPr>
          <p:nvPr>
            <p:ph type="body" sz="quarter" idx="14" hasCustomPrompt="1"/>
          </p:nvPr>
        </p:nvSpPr>
        <p:spPr>
          <a:xfrm>
            <a:off x="820300" y="2032381"/>
            <a:ext cx="4023493" cy="394936"/>
          </a:xfrm>
          <a:prstGeom prst="rect">
            <a:avLst/>
          </a:prstGeom>
        </p:spPr>
        <p:txBody>
          <a:bodyPr/>
          <a:lstStyle>
            <a:lvl1pPr marL="0" indent="0">
              <a:buNone/>
              <a:defRPr sz="2000" b="1">
                <a:solidFill>
                  <a:srgbClr val="83C6C3"/>
                </a:solidFill>
                <a:latin typeface="Arial" panose="020B0604020202020204" pitchFamily="34" charset="0"/>
                <a:cs typeface="Arial" panose="020B0604020202020204" pitchFamily="34" charset="0"/>
              </a:defRPr>
            </a:lvl1pPr>
          </a:lstStyle>
          <a:p>
            <a:pPr lvl="0"/>
            <a:r>
              <a:rPr lang="en-US" dirty="0"/>
              <a:t>Section Title</a:t>
            </a:r>
            <a:endParaRPr lang="en-GB" dirty="0"/>
          </a:p>
        </p:txBody>
      </p:sp>
      <p:sp>
        <p:nvSpPr>
          <p:cNvPr id="11" name="Text Placeholder 16">
            <a:extLst>
              <a:ext uri="{FF2B5EF4-FFF2-40B4-BE49-F238E27FC236}">
                <a16:creationId xmlns:a16="http://schemas.microsoft.com/office/drawing/2014/main" id="{25820ACC-6526-4840-8810-58E97F54D46B}"/>
              </a:ext>
            </a:extLst>
          </p:cNvPr>
          <p:cNvSpPr>
            <a:spLocks noGrp="1"/>
          </p:cNvSpPr>
          <p:nvPr>
            <p:ph type="body" sz="quarter" idx="15" hasCustomPrompt="1"/>
          </p:nvPr>
        </p:nvSpPr>
        <p:spPr>
          <a:xfrm>
            <a:off x="848876" y="2427317"/>
            <a:ext cx="3994918" cy="2382810"/>
          </a:xfrm>
          <a:prstGeom prst="rect">
            <a:avLst/>
          </a:prstGeom>
        </p:spPr>
        <p:txBody>
          <a:bodyPr/>
          <a:lstStyle>
            <a:lvl1pPr marL="0" indent="0">
              <a:buNone/>
              <a:defRPr sz="1200" b="0">
                <a:solidFill>
                  <a:schemeClr val="tx1"/>
                </a:solidFill>
                <a:latin typeface="Arial" panose="020B0604020202020204" pitchFamily="34" charset="0"/>
                <a:cs typeface="Arial" panose="020B0604020202020204" pitchFamily="34" charset="0"/>
              </a:defRPr>
            </a:lvl1pPr>
          </a:lstStyle>
          <a:p>
            <a:pPr lvl="0"/>
            <a:r>
              <a:rPr lang="en-US" dirty="0"/>
              <a:t>Report Navigator</a:t>
            </a:r>
            <a:endParaRPr lang="en-GB" dirty="0"/>
          </a:p>
        </p:txBody>
      </p:sp>
    </p:spTree>
    <p:extLst>
      <p:ext uri="{BB962C8B-B14F-4D97-AF65-F5344CB8AC3E}">
        <p14:creationId xmlns:p14="http://schemas.microsoft.com/office/powerpoint/2010/main" val="42816177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pic>
        <p:nvPicPr>
          <p:cNvPr id="6" name="Picture 5" descr="A picture containing game, table&#10;&#10;Description automatically generated">
            <a:extLst>
              <a:ext uri="{FF2B5EF4-FFF2-40B4-BE49-F238E27FC236}">
                <a16:creationId xmlns:a16="http://schemas.microsoft.com/office/drawing/2014/main" id="{4603EC30-1390-435D-8B0E-14631C12CA1D}"/>
              </a:ext>
            </a:extLst>
          </p:cNvPr>
          <p:cNvPicPr>
            <a:picLocks noChangeAspect="1"/>
          </p:cNvPicPr>
          <p:nvPr userDrawn="1"/>
        </p:nvPicPr>
        <p:blipFill>
          <a:blip r:embed="rId2" r:link="rId3"/>
          <a:stretch>
            <a:fillRect/>
          </a:stretch>
        </p:blipFill>
        <p:spPr>
          <a:xfrm>
            <a:off x="-1" y="0"/>
            <a:ext cx="12192000" cy="6858000"/>
          </a:xfrm>
          <a:prstGeom prst="rect">
            <a:avLst/>
          </a:prstGeom>
        </p:spPr>
      </p:pic>
      <p:sp>
        <p:nvSpPr>
          <p:cNvPr id="9" name="Rectangle 8">
            <a:extLst>
              <a:ext uri="{FF2B5EF4-FFF2-40B4-BE49-F238E27FC236}">
                <a16:creationId xmlns:a16="http://schemas.microsoft.com/office/drawing/2014/main" id="{275EFB05-A7C3-461C-BD1E-0360DE28E5D7}"/>
              </a:ext>
            </a:extLst>
          </p:cNvPr>
          <p:cNvSpPr/>
          <p:nvPr userDrawn="1"/>
        </p:nvSpPr>
        <p:spPr>
          <a:xfrm>
            <a:off x="622736" y="1844565"/>
            <a:ext cx="4406463" cy="3168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16">
            <a:extLst>
              <a:ext uri="{FF2B5EF4-FFF2-40B4-BE49-F238E27FC236}">
                <a16:creationId xmlns:a16="http://schemas.microsoft.com/office/drawing/2014/main" id="{B6A60598-C17B-41F6-9045-629ADC3EAACE}"/>
              </a:ext>
            </a:extLst>
          </p:cNvPr>
          <p:cNvSpPr>
            <a:spLocks noGrp="1"/>
          </p:cNvSpPr>
          <p:nvPr>
            <p:ph type="body" sz="quarter" idx="14" hasCustomPrompt="1"/>
          </p:nvPr>
        </p:nvSpPr>
        <p:spPr>
          <a:xfrm>
            <a:off x="820300" y="2032381"/>
            <a:ext cx="4023493" cy="394936"/>
          </a:xfrm>
          <a:prstGeom prst="rect">
            <a:avLst/>
          </a:prstGeom>
        </p:spPr>
        <p:txBody>
          <a:bodyPr/>
          <a:lstStyle>
            <a:lvl1pPr marL="0" indent="0">
              <a:buNone/>
              <a:defRPr sz="2000" b="1">
                <a:solidFill>
                  <a:schemeClr val="accent5"/>
                </a:solidFill>
                <a:latin typeface="Arial" panose="020B0604020202020204" pitchFamily="34" charset="0"/>
                <a:cs typeface="Arial" panose="020B0604020202020204" pitchFamily="34" charset="0"/>
              </a:defRPr>
            </a:lvl1pPr>
          </a:lstStyle>
          <a:p>
            <a:pPr lvl="0"/>
            <a:r>
              <a:rPr lang="en-US" dirty="0"/>
              <a:t>Section Title</a:t>
            </a:r>
            <a:endParaRPr lang="en-GB" dirty="0"/>
          </a:p>
        </p:txBody>
      </p:sp>
      <p:sp>
        <p:nvSpPr>
          <p:cNvPr id="12" name="Text Placeholder 16">
            <a:extLst>
              <a:ext uri="{FF2B5EF4-FFF2-40B4-BE49-F238E27FC236}">
                <a16:creationId xmlns:a16="http://schemas.microsoft.com/office/drawing/2014/main" id="{7401390A-4090-4AEF-AE29-64A21D387B34}"/>
              </a:ext>
            </a:extLst>
          </p:cNvPr>
          <p:cNvSpPr>
            <a:spLocks noGrp="1"/>
          </p:cNvSpPr>
          <p:nvPr>
            <p:ph type="body" sz="quarter" idx="15" hasCustomPrompt="1"/>
          </p:nvPr>
        </p:nvSpPr>
        <p:spPr>
          <a:xfrm>
            <a:off x="848876" y="2427317"/>
            <a:ext cx="3994918" cy="2382810"/>
          </a:xfrm>
          <a:prstGeom prst="rect">
            <a:avLst/>
          </a:prstGeom>
        </p:spPr>
        <p:txBody>
          <a:bodyPr/>
          <a:lstStyle>
            <a:lvl1pPr marL="0" indent="0">
              <a:buNone/>
              <a:defRPr sz="1200" b="0">
                <a:solidFill>
                  <a:schemeClr val="tx1"/>
                </a:solidFill>
                <a:latin typeface="Arial" panose="020B0604020202020204" pitchFamily="34" charset="0"/>
                <a:cs typeface="Arial" panose="020B0604020202020204" pitchFamily="34" charset="0"/>
              </a:defRPr>
            </a:lvl1pPr>
          </a:lstStyle>
          <a:p>
            <a:pPr lvl="0"/>
            <a:r>
              <a:rPr lang="en-US" dirty="0"/>
              <a:t>Report Navigator</a:t>
            </a:r>
            <a:endParaRPr lang="en-GB" dirty="0"/>
          </a:p>
        </p:txBody>
      </p:sp>
    </p:spTree>
    <p:extLst>
      <p:ext uri="{BB962C8B-B14F-4D97-AF65-F5344CB8AC3E}">
        <p14:creationId xmlns:p14="http://schemas.microsoft.com/office/powerpoint/2010/main" val="6941773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12" name="Picture 11" descr="A picture containing game&#10;&#10;Description automatically generated">
            <a:extLst>
              <a:ext uri="{FF2B5EF4-FFF2-40B4-BE49-F238E27FC236}">
                <a16:creationId xmlns:a16="http://schemas.microsoft.com/office/drawing/2014/main" id="{4527188B-D4BD-4859-ACA6-65228E15DB02}"/>
              </a:ext>
            </a:extLst>
          </p:cNvPr>
          <p:cNvPicPr>
            <a:picLocks noChangeAspect="1"/>
          </p:cNvPicPr>
          <p:nvPr userDrawn="1"/>
        </p:nvPicPr>
        <p:blipFill>
          <a:blip r:embed="rId2" r:link="rId3"/>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C9D29B35-6318-4C01-A1FC-62E11EDEB84D}"/>
              </a:ext>
            </a:extLst>
          </p:cNvPr>
          <p:cNvSpPr/>
          <p:nvPr userDrawn="1"/>
        </p:nvSpPr>
        <p:spPr>
          <a:xfrm>
            <a:off x="622736" y="1844565"/>
            <a:ext cx="4406463" cy="3168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 Placeholder 16">
            <a:extLst>
              <a:ext uri="{FF2B5EF4-FFF2-40B4-BE49-F238E27FC236}">
                <a16:creationId xmlns:a16="http://schemas.microsoft.com/office/drawing/2014/main" id="{B929D963-9997-4178-9FFD-6FD2D1E5C525}"/>
              </a:ext>
            </a:extLst>
          </p:cNvPr>
          <p:cNvSpPr>
            <a:spLocks noGrp="1"/>
          </p:cNvSpPr>
          <p:nvPr>
            <p:ph type="body" sz="quarter" idx="14" hasCustomPrompt="1"/>
          </p:nvPr>
        </p:nvSpPr>
        <p:spPr>
          <a:xfrm>
            <a:off x="820300" y="2032381"/>
            <a:ext cx="4023493" cy="394936"/>
          </a:xfrm>
          <a:prstGeom prst="rect">
            <a:avLst/>
          </a:prstGeom>
        </p:spPr>
        <p:txBody>
          <a:bodyPr/>
          <a:lstStyle>
            <a:lvl1pPr marL="0" indent="0">
              <a:buNone/>
              <a:defRPr sz="2000" b="1">
                <a:solidFill>
                  <a:schemeClr val="accent6"/>
                </a:solidFill>
                <a:latin typeface="Arial" panose="020B0604020202020204" pitchFamily="34" charset="0"/>
                <a:cs typeface="Arial" panose="020B0604020202020204" pitchFamily="34" charset="0"/>
              </a:defRPr>
            </a:lvl1pPr>
          </a:lstStyle>
          <a:p>
            <a:pPr lvl="0"/>
            <a:r>
              <a:rPr lang="en-US" dirty="0"/>
              <a:t>Section Title</a:t>
            </a:r>
            <a:endParaRPr lang="en-GB" dirty="0"/>
          </a:p>
        </p:txBody>
      </p:sp>
      <p:sp>
        <p:nvSpPr>
          <p:cNvPr id="11" name="Text Placeholder 16">
            <a:extLst>
              <a:ext uri="{FF2B5EF4-FFF2-40B4-BE49-F238E27FC236}">
                <a16:creationId xmlns:a16="http://schemas.microsoft.com/office/drawing/2014/main" id="{A948FE57-E2A2-47B4-81E6-CC5265E2A185}"/>
              </a:ext>
            </a:extLst>
          </p:cNvPr>
          <p:cNvSpPr>
            <a:spLocks noGrp="1"/>
          </p:cNvSpPr>
          <p:nvPr>
            <p:ph type="body" sz="quarter" idx="15" hasCustomPrompt="1"/>
          </p:nvPr>
        </p:nvSpPr>
        <p:spPr>
          <a:xfrm>
            <a:off x="848876" y="2427317"/>
            <a:ext cx="3994918" cy="2382810"/>
          </a:xfrm>
          <a:prstGeom prst="rect">
            <a:avLst/>
          </a:prstGeom>
        </p:spPr>
        <p:txBody>
          <a:bodyPr/>
          <a:lstStyle>
            <a:lvl1pPr marL="0" indent="0">
              <a:buNone/>
              <a:defRPr sz="1200" b="0">
                <a:solidFill>
                  <a:schemeClr val="tx1"/>
                </a:solidFill>
                <a:latin typeface="Arial" panose="020B0604020202020204" pitchFamily="34" charset="0"/>
                <a:cs typeface="Arial" panose="020B0604020202020204" pitchFamily="34" charset="0"/>
              </a:defRPr>
            </a:lvl1pPr>
          </a:lstStyle>
          <a:p>
            <a:pPr lvl="0"/>
            <a:r>
              <a:rPr lang="en-US" dirty="0"/>
              <a:t>Report Navigator</a:t>
            </a:r>
            <a:endParaRPr lang="en-GB" dirty="0"/>
          </a:p>
        </p:txBody>
      </p:sp>
    </p:spTree>
    <p:extLst>
      <p:ext uri="{BB962C8B-B14F-4D97-AF65-F5344CB8AC3E}">
        <p14:creationId xmlns:p14="http://schemas.microsoft.com/office/powerpoint/2010/main" val="4037629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sp>
        <p:nvSpPr>
          <p:cNvPr id="18" name="Slide Number Placeholder 2">
            <a:extLst>
              <a:ext uri="{FF2B5EF4-FFF2-40B4-BE49-F238E27FC236}">
                <a16:creationId xmlns:a16="http://schemas.microsoft.com/office/drawing/2014/main" id="{ED201D3A-3501-4A43-8D39-03F91888E2DA}"/>
              </a:ext>
            </a:extLst>
          </p:cNvPr>
          <p:cNvSpPr txBox="1">
            <a:spLocks/>
          </p:cNvSpPr>
          <p:nvPr userDrawn="1"/>
        </p:nvSpPr>
        <p:spPr>
          <a:xfrm>
            <a:off x="10829925" y="5832475"/>
            <a:ext cx="720000" cy="365125"/>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6738AC1-3D0A-4434-BE5F-6C9577C4BD6B}" type="slidenum">
              <a:rPr lang="en-GB" sz="1100" smtClean="0">
                <a:latin typeface="Graphik"/>
              </a:rPr>
              <a:pPr/>
              <a:t>‹#›</a:t>
            </a:fld>
            <a:endParaRPr lang="en-GB" sz="1100" dirty="0">
              <a:latin typeface="Graphik"/>
            </a:endParaRPr>
          </a:p>
        </p:txBody>
      </p:sp>
      <p:sp>
        <p:nvSpPr>
          <p:cNvPr id="19" name="Text Placeholder 8">
            <a:extLst>
              <a:ext uri="{FF2B5EF4-FFF2-40B4-BE49-F238E27FC236}">
                <a16:creationId xmlns:a16="http://schemas.microsoft.com/office/drawing/2014/main" id="{726DF47A-137F-49F0-AE64-949161012808}"/>
              </a:ext>
            </a:extLst>
          </p:cNvPr>
          <p:cNvSpPr>
            <a:spLocks noGrp="1"/>
          </p:cNvSpPr>
          <p:nvPr>
            <p:ph type="body" sz="quarter" idx="20" hasCustomPrompt="1"/>
          </p:nvPr>
        </p:nvSpPr>
        <p:spPr>
          <a:xfrm>
            <a:off x="642075" y="5832474"/>
            <a:ext cx="9982200" cy="365125"/>
          </a:xfrm>
          <a:prstGeom prst="rect">
            <a:avLst/>
          </a:prstGeom>
        </p:spPr>
        <p:txBody>
          <a:bodyPr anchor="b"/>
          <a:lstStyle>
            <a:lvl1pPr marL="0" indent="0">
              <a:buNone/>
              <a:defRPr sz="1100" cap="none" normalizeH="0" baseline="0">
                <a:solidFill>
                  <a:schemeClr val="bg1">
                    <a:lumMod val="50000"/>
                  </a:schemeClr>
                </a:solidFill>
                <a:latin typeface="Graphik"/>
              </a:defRPr>
            </a:lvl1pPr>
          </a:lstStyle>
          <a:p>
            <a:pPr lvl="0"/>
            <a:r>
              <a:rPr lang="en-GB" dirty="0"/>
              <a:t>Source:</a:t>
            </a:r>
          </a:p>
        </p:txBody>
      </p:sp>
      <p:cxnSp>
        <p:nvCxnSpPr>
          <p:cNvPr id="32" name="Straight Connector 31">
            <a:extLst>
              <a:ext uri="{FF2B5EF4-FFF2-40B4-BE49-F238E27FC236}">
                <a16:creationId xmlns:a16="http://schemas.microsoft.com/office/drawing/2014/main" id="{77E03632-36BC-4EE7-9C78-AE32B5335E2B}"/>
              </a:ext>
            </a:extLst>
          </p:cNvPr>
          <p:cNvCxnSpPr>
            <a:cxnSpLocks/>
          </p:cNvCxnSpPr>
          <p:nvPr userDrawn="1"/>
        </p:nvCxnSpPr>
        <p:spPr>
          <a:xfrm flipH="1">
            <a:off x="642075" y="853239"/>
            <a:ext cx="10905075"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9EC97C7-CFBF-4A9F-8DC2-83BD851321E6}"/>
              </a:ext>
            </a:extLst>
          </p:cNvPr>
          <p:cNvSpPr txBox="1"/>
          <p:nvPr userDrawn="1"/>
        </p:nvSpPr>
        <p:spPr>
          <a:xfrm>
            <a:off x="642076" y="348415"/>
            <a:ext cx="10902300" cy="523220"/>
          </a:xfrm>
          <a:prstGeom prst="rect">
            <a:avLst/>
          </a:prstGeom>
          <a:noFill/>
        </p:spPr>
        <p:txBody>
          <a:bodyPr wrap="square" rtlCol="0">
            <a:spAutoFit/>
          </a:bodyPr>
          <a:lstStyle/>
          <a:p>
            <a:r>
              <a:rPr lang="en-GB" sz="2800" b="1" spc="-50" baseline="0" dirty="0">
                <a:latin typeface="+mj-lt"/>
              </a:rPr>
              <a:t>TERMINOLOGY</a:t>
            </a:r>
          </a:p>
        </p:txBody>
      </p:sp>
      <p:sp>
        <p:nvSpPr>
          <p:cNvPr id="17" name="Text Placeholder 24">
            <a:extLst>
              <a:ext uri="{FF2B5EF4-FFF2-40B4-BE49-F238E27FC236}">
                <a16:creationId xmlns:a16="http://schemas.microsoft.com/office/drawing/2014/main" id="{A456F127-25A0-4759-87B9-09326AFA43C7}"/>
              </a:ext>
            </a:extLst>
          </p:cNvPr>
          <p:cNvSpPr>
            <a:spLocks noGrp="1"/>
          </p:cNvSpPr>
          <p:nvPr>
            <p:ph type="body" sz="quarter" idx="13" hasCustomPrompt="1"/>
          </p:nvPr>
        </p:nvSpPr>
        <p:spPr>
          <a:xfrm>
            <a:off x="639225" y="1019175"/>
            <a:ext cx="10905075" cy="4641850"/>
          </a:xfrm>
          <a:prstGeom prst="rect">
            <a:avLst/>
          </a:prstGeom>
        </p:spPr>
        <p:txBody>
          <a:bodyPr/>
          <a:lstStyle>
            <a:lvl1pPr marL="0" indent="0">
              <a:lnSpc>
                <a:spcPct val="100000"/>
              </a:lnSpc>
              <a:buNone/>
              <a:defRPr sz="1400" baseline="0">
                <a:solidFill>
                  <a:schemeClr val="tx1"/>
                </a:solidFill>
                <a:latin typeface="+mj-lt"/>
                <a:cs typeface="Arial" panose="020B0604020202020204" pitchFamily="34" charset="0"/>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GB" dirty="0"/>
              <a:t>Insert text – Sentence case, left aligned, Arial, regular, size 14, default colour (off-black in palette)</a:t>
            </a:r>
          </a:p>
        </p:txBody>
      </p:sp>
      <p:sp>
        <p:nvSpPr>
          <p:cNvPr id="9" name="Text Placeholder 2">
            <a:extLst>
              <a:ext uri="{FF2B5EF4-FFF2-40B4-BE49-F238E27FC236}">
                <a16:creationId xmlns:a16="http://schemas.microsoft.com/office/drawing/2014/main" id="{B12B03E5-9DB5-4A9B-8944-4552891A3FED}"/>
              </a:ext>
            </a:extLst>
          </p:cNvPr>
          <p:cNvSpPr>
            <a:spLocks noGrp="1"/>
          </p:cNvSpPr>
          <p:nvPr>
            <p:ph type="body" sz="quarter" idx="14" hasCustomPrompt="1"/>
          </p:nvPr>
        </p:nvSpPr>
        <p:spPr>
          <a:xfrm>
            <a:off x="9528175" y="0"/>
            <a:ext cx="2016125" cy="266700"/>
          </a:xfrm>
          <a:prstGeom prst="rect">
            <a:avLst/>
          </a:prstGeom>
          <a:solidFill>
            <a:schemeClr val="accent1">
              <a:lumMod val="20000"/>
              <a:lumOff val="80000"/>
            </a:schemeClr>
          </a:solidFill>
        </p:spPr>
        <p:txBody>
          <a:bodyPr anchor="ctr"/>
          <a:lstStyle>
            <a:lvl1pPr marL="0" indent="0" algn="ctr">
              <a:buNone/>
              <a:defRPr sz="1100" b="1" i="0" baseline="0">
                <a:solidFill>
                  <a:schemeClr val="tx1"/>
                </a:solidFill>
              </a:defRPr>
            </a:lvl1pPr>
          </a:lstStyle>
          <a:p>
            <a:pPr lvl="0"/>
            <a:r>
              <a:rPr lang="en-GB" dirty="0"/>
              <a:t>Add Coronavirus Label</a:t>
            </a:r>
          </a:p>
        </p:txBody>
      </p:sp>
    </p:spTree>
    <p:extLst>
      <p:ext uri="{BB962C8B-B14F-4D97-AF65-F5344CB8AC3E}">
        <p14:creationId xmlns:p14="http://schemas.microsoft.com/office/powerpoint/2010/main" val="1755642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8" name="Slide Number Placeholder 2">
            <a:extLst>
              <a:ext uri="{FF2B5EF4-FFF2-40B4-BE49-F238E27FC236}">
                <a16:creationId xmlns:a16="http://schemas.microsoft.com/office/drawing/2014/main" id="{AC966E21-ECB4-4902-A5BB-08EBAE5512ED}"/>
              </a:ext>
            </a:extLst>
          </p:cNvPr>
          <p:cNvSpPr txBox="1">
            <a:spLocks/>
          </p:cNvSpPr>
          <p:nvPr userDrawn="1"/>
        </p:nvSpPr>
        <p:spPr>
          <a:xfrm>
            <a:off x="10829925" y="5832475"/>
            <a:ext cx="720000" cy="365125"/>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6738AC1-3D0A-4434-BE5F-6C9577C4BD6B}" type="slidenum">
              <a:rPr lang="en-GB" sz="1100" smtClean="0">
                <a:latin typeface="Graphik"/>
              </a:rPr>
              <a:pPr/>
              <a:t>‹#›</a:t>
            </a:fld>
            <a:endParaRPr lang="en-GB" sz="1100" dirty="0">
              <a:latin typeface="Graphik"/>
            </a:endParaRPr>
          </a:p>
        </p:txBody>
      </p:sp>
      <p:sp>
        <p:nvSpPr>
          <p:cNvPr id="9" name="Text Placeholder 8">
            <a:extLst>
              <a:ext uri="{FF2B5EF4-FFF2-40B4-BE49-F238E27FC236}">
                <a16:creationId xmlns:a16="http://schemas.microsoft.com/office/drawing/2014/main" id="{4D1B9F19-7591-4C58-BA66-41304DBA73BF}"/>
              </a:ext>
            </a:extLst>
          </p:cNvPr>
          <p:cNvSpPr>
            <a:spLocks noGrp="1"/>
          </p:cNvSpPr>
          <p:nvPr>
            <p:ph type="body" sz="quarter" idx="12" hasCustomPrompt="1"/>
          </p:nvPr>
        </p:nvSpPr>
        <p:spPr>
          <a:xfrm>
            <a:off x="642075" y="5832474"/>
            <a:ext cx="9982200" cy="365125"/>
          </a:xfrm>
          <a:prstGeom prst="rect">
            <a:avLst/>
          </a:prstGeom>
        </p:spPr>
        <p:txBody>
          <a:bodyPr anchor="b"/>
          <a:lstStyle>
            <a:lvl1pPr marL="0" indent="0">
              <a:buNone/>
              <a:defRPr sz="1100" cap="none" normalizeH="0" baseline="0">
                <a:solidFill>
                  <a:schemeClr val="bg1">
                    <a:lumMod val="50000"/>
                  </a:schemeClr>
                </a:solidFill>
                <a:latin typeface="Graphik"/>
              </a:defRPr>
            </a:lvl1pPr>
          </a:lstStyle>
          <a:p>
            <a:pPr lvl="0"/>
            <a:r>
              <a:rPr lang="en-GB" dirty="0"/>
              <a:t>Source:</a:t>
            </a:r>
          </a:p>
        </p:txBody>
      </p:sp>
      <p:cxnSp>
        <p:nvCxnSpPr>
          <p:cNvPr id="10" name="Straight Connector 9">
            <a:extLst>
              <a:ext uri="{FF2B5EF4-FFF2-40B4-BE49-F238E27FC236}">
                <a16:creationId xmlns:a16="http://schemas.microsoft.com/office/drawing/2014/main" id="{4AD372CC-B2C0-4E55-BA35-A5A07B07BED3}"/>
              </a:ext>
            </a:extLst>
          </p:cNvPr>
          <p:cNvCxnSpPr>
            <a:cxnSpLocks/>
          </p:cNvCxnSpPr>
          <p:nvPr userDrawn="1"/>
        </p:nvCxnSpPr>
        <p:spPr>
          <a:xfrm flipH="1">
            <a:off x="642075" y="865787"/>
            <a:ext cx="10905075"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24">
            <a:extLst>
              <a:ext uri="{FF2B5EF4-FFF2-40B4-BE49-F238E27FC236}">
                <a16:creationId xmlns:a16="http://schemas.microsoft.com/office/drawing/2014/main" id="{8CC7DE1B-964C-44C2-8D72-C035B1226989}"/>
              </a:ext>
            </a:extLst>
          </p:cNvPr>
          <p:cNvSpPr>
            <a:spLocks noGrp="1"/>
          </p:cNvSpPr>
          <p:nvPr>
            <p:ph type="body" sz="quarter" idx="13" hasCustomPrompt="1"/>
          </p:nvPr>
        </p:nvSpPr>
        <p:spPr>
          <a:xfrm>
            <a:off x="639225" y="1019175"/>
            <a:ext cx="10905075" cy="611993"/>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b="1" spc="40" baseline="0">
                <a:solidFill>
                  <a:schemeClr val="tx1"/>
                </a:solidFill>
                <a:latin typeface="+mj-lt"/>
                <a:cs typeface="Arial" panose="020B0604020202020204" pitchFamily="34" charset="0"/>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dirty="0"/>
              <a:t>Insert sub-heading (two lines) – Sentence case, left aligned, Arial, bold, size 14, default colour (off-black in palette)</a:t>
            </a:r>
          </a:p>
          <a:p>
            <a:pPr lvl="0"/>
            <a:endParaRPr lang="en-GB" dirty="0"/>
          </a:p>
        </p:txBody>
      </p:sp>
      <p:sp>
        <p:nvSpPr>
          <p:cNvPr id="7" name="Title 1">
            <a:extLst>
              <a:ext uri="{FF2B5EF4-FFF2-40B4-BE49-F238E27FC236}">
                <a16:creationId xmlns:a16="http://schemas.microsoft.com/office/drawing/2014/main" id="{67ECFA74-AD3B-400A-BFA1-029658DA86C4}"/>
              </a:ext>
            </a:extLst>
          </p:cNvPr>
          <p:cNvSpPr>
            <a:spLocks noGrp="1"/>
          </p:cNvSpPr>
          <p:nvPr>
            <p:ph type="title" hasCustomPrompt="1"/>
          </p:nvPr>
        </p:nvSpPr>
        <p:spPr>
          <a:xfrm>
            <a:off x="644850" y="313627"/>
            <a:ext cx="10902300" cy="612000"/>
          </a:xfrm>
          <a:prstGeom prst="rect">
            <a:avLst/>
          </a:prstGeom>
        </p:spPr>
        <p:txBody>
          <a:bodyPr anchor="ctr"/>
          <a:lstStyle>
            <a:lvl1pPr>
              <a:defRPr sz="2800" b="1" kern="1200" cap="all" spc="-50" baseline="0">
                <a:solidFill>
                  <a:schemeClr val="tx1"/>
                </a:solidFill>
                <a:latin typeface="+mj-lt"/>
                <a:cs typeface="Arial" panose="020B0604020202020204" pitchFamily="34" charset="0"/>
              </a:defRPr>
            </a:lvl1pPr>
          </a:lstStyle>
          <a:p>
            <a:r>
              <a:rPr lang="en-US" dirty="0"/>
              <a:t>INSERT heading (ONE LINE MAXIMUM)</a:t>
            </a:r>
            <a:endParaRPr lang="en-GB" dirty="0"/>
          </a:p>
        </p:txBody>
      </p:sp>
      <p:sp>
        <p:nvSpPr>
          <p:cNvPr id="11" name="Text Placeholder 24">
            <a:extLst>
              <a:ext uri="{FF2B5EF4-FFF2-40B4-BE49-F238E27FC236}">
                <a16:creationId xmlns:a16="http://schemas.microsoft.com/office/drawing/2014/main" id="{2C8710D0-ACBE-4A6D-BF02-8A663A2FFF92}"/>
              </a:ext>
            </a:extLst>
          </p:cNvPr>
          <p:cNvSpPr>
            <a:spLocks noGrp="1"/>
          </p:cNvSpPr>
          <p:nvPr>
            <p:ph type="body" sz="quarter" idx="14" hasCustomPrompt="1"/>
          </p:nvPr>
        </p:nvSpPr>
        <p:spPr>
          <a:xfrm>
            <a:off x="639225" y="1724716"/>
            <a:ext cx="10905075" cy="3971235"/>
          </a:xfrm>
          <a:prstGeom prst="rect">
            <a:avLst/>
          </a:prstGeom>
        </p:spPr>
        <p:txBody>
          <a:bodyPr/>
          <a:lstStyle>
            <a:lvl1pPr marL="0" indent="0">
              <a:lnSpc>
                <a:spcPct val="100000"/>
              </a:lnSpc>
              <a:buNone/>
              <a:defRPr sz="1400" baseline="0">
                <a:solidFill>
                  <a:schemeClr val="tx1"/>
                </a:solidFill>
                <a:latin typeface="+mj-lt"/>
                <a:cs typeface="Arial" panose="020B0604020202020204" pitchFamily="34" charset="0"/>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GB" dirty="0"/>
              <a:t>Insert text – Sentence case, left aligned, Arial, regular, size 14, default colour (off-black in palette)</a:t>
            </a:r>
          </a:p>
        </p:txBody>
      </p:sp>
      <p:sp>
        <p:nvSpPr>
          <p:cNvPr id="15" name="Text Placeholder 2">
            <a:extLst>
              <a:ext uri="{FF2B5EF4-FFF2-40B4-BE49-F238E27FC236}">
                <a16:creationId xmlns:a16="http://schemas.microsoft.com/office/drawing/2014/main" id="{739A3735-4993-490F-B712-59880BB90F19}"/>
              </a:ext>
            </a:extLst>
          </p:cNvPr>
          <p:cNvSpPr>
            <a:spLocks noGrp="1"/>
          </p:cNvSpPr>
          <p:nvPr>
            <p:ph type="body" sz="quarter" idx="15" hasCustomPrompt="1"/>
          </p:nvPr>
        </p:nvSpPr>
        <p:spPr>
          <a:xfrm>
            <a:off x="9528175" y="0"/>
            <a:ext cx="2016125" cy="266700"/>
          </a:xfrm>
          <a:prstGeom prst="rect">
            <a:avLst/>
          </a:prstGeom>
          <a:solidFill>
            <a:schemeClr val="accent1">
              <a:lumMod val="20000"/>
              <a:lumOff val="80000"/>
            </a:schemeClr>
          </a:solidFill>
        </p:spPr>
        <p:txBody>
          <a:bodyPr anchor="ctr"/>
          <a:lstStyle>
            <a:lvl1pPr marL="0" indent="0" algn="ctr">
              <a:buNone/>
              <a:defRPr sz="1100" b="1" i="0" baseline="0">
                <a:solidFill>
                  <a:schemeClr val="tx1"/>
                </a:solidFill>
              </a:defRPr>
            </a:lvl1pPr>
          </a:lstStyle>
          <a:p>
            <a:pPr lvl="0"/>
            <a:r>
              <a:rPr lang="en-GB" dirty="0"/>
              <a:t>Add Coronavirus Label</a:t>
            </a:r>
          </a:p>
        </p:txBody>
      </p:sp>
    </p:spTree>
    <p:extLst>
      <p:ext uri="{BB962C8B-B14F-4D97-AF65-F5344CB8AC3E}">
        <p14:creationId xmlns:p14="http://schemas.microsoft.com/office/powerpoint/2010/main" val="3410854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8" name="Slide Number Placeholder 2">
            <a:extLst>
              <a:ext uri="{FF2B5EF4-FFF2-40B4-BE49-F238E27FC236}">
                <a16:creationId xmlns:a16="http://schemas.microsoft.com/office/drawing/2014/main" id="{AC966E21-ECB4-4902-A5BB-08EBAE5512ED}"/>
              </a:ext>
            </a:extLst>
          </p:cNvPr>
          <p:cNvSpPr txBox="1">
            <a:spLocks/>
          </p:cNvSpPr>
          <p:nvPr userDrawn="1"/>
        </p:nvSpPr>
        <p:spPr>
          <a:xfrm>
            <a:off x="10829925" y="5832475"/>
            <a:ext cx="720000" cy="365125"/>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6738AC1-3D0A-4434-BE5F-6C9577C4BD6B}" type="slidenum">
              <a:rPr lang="en-GB" sz="1100" smtClean="0">
                <a:latin typeface="Graphik"/>
              </a:rPr>
              <a:pPr/>
              <a:t>‹#›</a:t>
            </a:fld>
            <a:endParaRPr lang="en-GB" sz="1100" dirty="0">
              <a:latin typeface="Graphik"/>
            </a:endParaRPr>
          </a:p>
        </p:txBody>
      </p:sp>
      <p:sp>
        <p:nvSpPr>
          <p:cNvPr id="9" name="Text Placeholder 8">
            <a:extLst>
              <a:ext uri="{FF2B5EF4-FFF2-40B4-BE49-F238E27FC236}">
                <a16:creationId xmlns:a16="http://schemas.microsoft.com/office/drawing/2014/main" id="{4D1B9F19-7591-4C58-BA66-41304DBA73BF}"/>
              </a:ext>
            </a:extLst>
          </p:cNvPr>
          <p:cNvSpPr>
            <a:spLocks noGrp="1"/>
          </p:cNvSpPr>
          <p:nvPr>
            <p:ph type="body" sz="quarter" idx="12" hasCustomPrompt="1"/>
          </p:nvPr>
        </p:nvSpPr>
        <p:spPr>
          <a:xfrm>
            <a:off x="642075" y="5832474"/>
            <a:ext cx="9982200" cy="365125"/>
          </a:xfrm>
          <a:prstGeom prst="rect">
            <a:avLst/>
          </a:prstGeom>
        </p:spPr>
        <p:txBody>
          <a:bodyPr anchor="b"/>
          <a:lstStyle>
            <a:lvl1pPr marL="0" indent="0">
              <a:buNone/>
              <a:defRPr sz="1100" cap="none" normalizeH="0" baseline="0">
                <a:solidFill>
                  <a:schemeClr val="bg1">
                    <a:lumMod val="50000"/>
                  </a:schemeClr>
                </a:solidFill>
                <a:latin typeface="Graphik"/>
              </a:defRPr>
            </a:lvl1pPr>
          </a:lstStyle>
          <a:p>
            <a:pPr lvl="0"/>
            <a:r>
              <a:rPr lang="en-GB" dirty="0"/>
              <a:t>Source:</a:t>
            </a:r>
          </a:p>
        </p:txBody>
      </p:sp>
      <p:cxnSp>
        <p:nvCxnSpPr>
          <p:cNvPr id="10" name="Straight Connector 9">
            <a:extLst>
              <a:ext uri="{FF2B5EF4-FFF2-40B4-BE49-F238E27FC236}">
                <a16:creationId xmlns:a16="http://schemas.microsoft.com/office/drawing/2014/main" id="{4AD372CC-B2C0-4E55-BA35-A5A07B07BED3}"/>
              </a:ext>
            </a:extLst>
          </p:cNvPr>
          <p:cNvCxnSpPr>
            <a:cxnSpLocks/>
          </p:cNvCxnSpPr>
          <p:nvPr userDrawn="1"/>
        </p:nvCxnSpPr>
        <p:spPr>
          <a:xfrm flipH="1">
            <a:off x="642075" y="865787"/>
            <a:ext cx="10905075"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24">
            <a:extLst>
              <a:ext uri="{FF2B5EF4-FFF2-40B4-BE49-F238E27FC236}">
                <a16:creationId xmlns:a16="http://schemas.microsoft.com/office/drawing/2014/main" id="{8CC7DE1B-964C-44C2-8D72-C035B1226989}"/>
              </a:ext>
            </a:extLst>
          </p:cNvPr>
          <p:cNvSpPr>
            <a:spLocks noGrp="1"/>
          </p:cNvSpPr>
          <p:nvPr>
            <p:ph type="body" sz="quarter" idx="13" hasCustomPrompt="1"/>
          </p:nvPr>
        </p:nvSpPr>
        <p:spPr>
          <a:xfrm>
            <a:off x="639225" y="1019175"/>
            <a:ext cx="10905075" cy="611993"/>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b="1" spc="40" baseline="0">
                <a:solidFill>
                  <a:schemeClr val="tx1"/>
                </a:solidFill>
                <a:latin typeface="+mj-lt"/>
                <a:cs typeface="Arial" panose="020B0604020202020204" pitchFamily="34" charset="0"/>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dirty="0"/>
              <a:t>Insert sub-heading (two lines) – Sentence case, left aligned, Arial, bold, size 14, default colour (off-black in palette)</a:t>
            </a:r>
          </a:p>
          <a:p>
            <a:pPr lvl="0"/>
            <a:endParaRPr lang="en-GB" dirty="0"/>
          </a:p>
        </p:txBody>
      </p:sp>
      <p:sp>
        <p:nvSpPr>
          <p:cNvPr id="7" name="Title 1">
            <a:extLst>
              <a:ext uri="{FF2B5EF4-FFF2-40B4-BE49-F238E27FC236}">
                <a16:creationId xmlns:a16="http://schemas.microsoft.com/office/drawing/2014/main" id="{67ECFA74-AD3B-400A-BFA1-029658DA86C4}"/>
              </a:ext>
            </a:extLst>
          </p:cNvPr>
          <p:cNvSpPr>
            <a:spLocks noGrp="1"/>
          </p:cNvSpPr>
          <p:nvPr>
            <p:ph type="title" hasCustomPrompt="1"/>
          </p:nvPr>
        </p:nvSpPr>
        <p:spPr>
          <a:xfrm>
            <a:off x="644850" y="313627"/>
            <a:ext cx="10902300" cy="612000"/>
          </a:xfrm>
          <a:prstGeom prst="rect">
            <a:avLst/>
          </a:prstGeom>
        </p:spPr>
        <p:txBody>
          <a:bodyPr anchor="ctr"/>
          <a:lstStyle>
            <a:lvl1pPr>
              <a:defRPr sz="2800" b="1" kern="1200" cap="all" spc="-50" baseline="0">
                <a:solidFill>
                  <a:schemeClr val="tx1"/>
                </a:solidFill>
                <a:latin typeface="+mj-lt"/>
                <a:cs typeface="Arial" panose="020B0604020202020204" pitchFamily="34" charset="0"/>
              </a:defRPr>
            </a:lvl1pPr>
          </a:lstStyle>
          <a:p>
            <a:r>
              <a:rPr lang="en-US" dirty="0"/>
              <a:t>INSERT heading (ONE LINE MAXIMUM)</a:t>
            </a:r>
            <a:endParaRPr lang="en-GB" dirty="0"/>
          </a:p>
        </p:txBody>
      </p:sp>
      <p:sp>
        <p:nvSpPr>
          <p:cNvPr id="11" name="Text Placeholder 24">
            <a:extLst>
              <a:ext uri="{FF2B5EF4-FFF2-40B4-BE49-F238E27FC236}">
                <a16:creationId xmlns:a16="http://schemas.microsoft.com/office/drawing/2014/main" id="{2C8710D0-ACBE-4A6D-BF02-8A663A2FFF92}"/>
              </a:ext>
            </a:extLst>
          </p:cNvPr>
          <p:cNvSpPr>
            <a:spLocks noGrp="1"/>
          </p:cNvSpPr>
          <p:nvPr>
            <p:ph type="body" sz="quarter" idx="14" hasCustomPrompt="1"/>
          </p:nvPr>
        </p:nvSpPr>
        <p:spPr>
          <a:xfrm>
            <a:off x="639225" y="1724716"/>
            <a:ext cx="5228174" cy="3971235"/>
          </a:xfrm>
          <a:prstGeom prst="rect">
            <a:avLst/>
          </a:prstGeom>
        </p:spPr>
        <p:txBody>
          <a:bodyPr/>
          <a:lstStyle>
            <a:lvl1pPr marL="0" indent="0">
              <a:lnSpc>
                <a:spcPct val="100000"/>
              </a:lnSpc>
              <a:spcBef>
                <a:spcPts val="1800"/>
              </a:spcBef>
              <a:buNone/>
              <a:defRPr sz="1400" baseline="0">
                <a:solidFill>
                  <a:schemeClr val="tx1"/>
                </a:solidFill>
                <a:latin typeface="+mj-lt"/>
                <a:cs typeface="Arial" panose="020B0604020202020204" pitchFamily="34" charset="0"/>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GB" dirty="0"/>
              <a:t>Insert text – Sentence case, left aligned, Arial, regular, size 14, default colour (off-black in palette)</a:t>
            </a:r>
          </a:p>
        </p:txBody>
      </p:sp>
      <p:sp>
        <p:nvSpPr>
          <p:cNvPr id="12" name="Picture Placeholder 5">
            <a:extLst>
              <a:ext uri="{FF2B5EF4-FFF2-40B4-BE49-F238E27FC236}">
                <a16:creationId xmlns:a16="http://schemas.microsoft.com/office/drawing/2014/main" id="{407D0C99-E8FF-463D-A308-751B784A208E}"/>
              </a:ext>
            </a:extLst>
          </p:cNvPr>
          <p:cNvSpPr>
            <a:spLocks noGrp="1"/>
          </p:cNvSpPr>
          <p:nvPr>
            <p:ph type="pic" sz="quarter" idx="22" hasCustomPrompt="1"/>
          </p:nvPr>
        </p:nvSpPr>
        <p:spPr>
          <a:xfrm>
            <a:off x="6324602" y="2085975"/>
            <a:ext cx="5222547" cy="3524250"/>
          </a:xfrm>
          <a:prstGeom prst="rect">
            <a:avLst/>
          </a:prstGeom>
          <a:solidFill>
            <a:schemeClr val="bg1">
              <a:lumMod val="95000"/>
            </a:schemeClr>
          </a:solidFill>
        </p:spPr>
        <p:txBody>
          <a:bodyPr/>
          <a:lstStyle>
            <a:lvl1pPr marL="0" indent="0">
              <a:buNone/>
              <a:defRPr sz="1200" b="1"/>
            </a:lvl1pPr>
          </a:lstStyle>
          <a:p>
            <a:r>
              <a:rPr lang="en-GB" dirty="0"/>
              <a:t>Click to insert summary photo</a:t>
            </a:r>
          </a:p>
          <a:p>
            <a:r>
              <a:rPr lang="en-GB" dirty="0"/>
              <a:t>Guidelines:</a:t>
            </a:r>
          </a:p>
        </p:txBody>
      </p:sp>
      <p:sp>
        <p:nvSpPr>
          <p:cNvPr id="13" name="Text Placeholder 7">
            <a:extLst>
              <a:ext uri="{FF2B5EF4-FFF2-40B4-BE49-F238E27FC236}">
                <a16:creationId xmlns:a16="http://schemas.microsoft.com/office/drawing/2014/main" id="{01649F64-A4F3-4B51-A164-7C91D32A92CF}"/>
              </a:ext>
            </a:extLst>
          </p:cNvPr>
          <p:cNvSpPr>
            <a:spLocks noGrp="1"/>
          </p:cNvSpPr>
          <p:nvPr>
            <p:ph type="body" sz="quarter" idx="23" hasCustomPrompt="1"/>
          </p:nvPr>
        </p:nvSpPr>
        <p:spPr>
          <a:xfrm>
            <a:off x="6324602" y="1647233"/>
            <a:ext cx="5222547" cy="518096"/>
          </a:xfrm>
          <a:prstGeom prst="rect">
            <a:avLst/>
          </a:prstGeom>
        </p:spPr>
        <p:txBody>
          <a:bodyPr anchor="t"/>
          <a:lstStyle>
            <a:lvl1pPr marL="0" indent="0">
              <a:spcBef>
                <a:spcPts val="300"/>
              </a:spcBef>
              <a:buFont typeface="Arial" panose="020B0604020202020204" pitchFamily="34" charset="0"/>
              <a:buNone/>
              <a:defRPr sz="1100" b="0" cap="none" baseline="0">
                <a:solidFill>
                  <a:schemeClr val="tx1"/>
                </a:solidFill>
                <a:latin typeface="+mn-lt"/>
                <a:cs typeface="Arial" panose="020B0604020202020204" pitchFamily="34" charset="0"/>
              </a:defRPr>
            </a:lvl1pPr>
          </a:lstStyle>
          <a:p>
            <a:pPr lvl="0"/>
            <a:r>
              <a:rPr lang="en-GB" dirty="0"/>
              <a:t>Short picture description</a:t>
            </a:r>
          </a:p>
          <a:p>
            <a:pPr lvl="0"/>
            <a:r>
              <a:rPr lang="en-GB" dirty="0"/>
              <a:t>Supplier/Retailer/Operator, Location</a:t>
            </a:r>
          </a:p>
        </p:txBody>
      </p:sp>
      <p:sp>
        <p:nvSpPr>
          <p:cNvPr id="17" name="Text Placeholder 2">
            <a:extLst>
              <a:ext uri="{FF2B5EF4-FFF2-40B4-BE49-F238E27FC236}">
                <a16:creationId xmlns:a16="http://schemas.microsoft.com/office/drawing/2014/main" id="{9FFD0071-025E-4878-8204-07443C99A70F}"/>
              </a:ext>
            </a:extLst>
          </p:cNvPr>
          <p:cNvSpPr>
            <a:spLocks noGrp="1"/>
          </p:cNvSpPr>
          <p:nvPr>
            <p:ph type="body" sz="quarter" idx="24" hasCustomPrompt="1"/>
          </p:nvPr>
        </p:nvSpPr>
        <p:spPr>
          <a:xfrm>
            <a:off x="9528175" y="0"/>
            <a:ext cx="2016125" cy="266700"/>
          </a:xfrm>
          <a:prstGeom prst="rect">
            <a:avLst/>
          </a:prstGeom>
          <a:solidFill>
            <a:schemeClr val="accent1">
              <a:lumMod val="20000"/>
              <a:lumOff val="80000"/>
            </a:schemeClr>
          </a:solidFill>
        </p:spPr>
        <p:txBody>
          <a:bodyPr anchor="ctr"/>
          <a:lstStyle>
            <a:lvl1pPr marL="0" indent="0" algn="ctr">
              <a:buNone/>
              <a:defRPr sz="1100" b="1" i="0" baseline="0">
                <a:solidFill>
                  <a:schemeClr val="tx1"/>
                </a:solidFill>
              </a:defRPr>
            </a:lvl1pPr>
          </a:lstStyle>
          <a:p>
            <a:pPr lvl="0"/>
            <a:r>
              <a:rPr lang="en-GB" dirty="0"/>
              <a:t>Add Coronavirus Label</a:t>
            </a:r>
          </a:p>
        </p:txBody>
      </p:sp>
    </p:spTree>
    <p:extLst>
      <p:ext uri="{BB962C8B-B14F-4D97-AF65-F5344CB8AC3E}">
        <p14:creationId xmlns:p14="http://schemas.microsoft.com/office/powerpoint/2010/main" val="3569483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8" name="Slide Number Placeholder 2">
            <a:extLst>
              <a:ext uri="{FF2B5EF4-FFF2-40B4-BE49-F238E27FC236}">
                <a16:creationId xmlns:a16="http://schemas.microsoft.com/office/drawing/2014/main" id="{AC966E21-ECB4-4902-A5BB-08EBAE5512ED}"/>
              </a:ext>
            </a:extLst>
          </p:cNvPr>
          <p:cNvSpPr txBox="1">
            <a:spLocks/>
          </p:cNvSpPr>
          <p:nvPr userDrawn="1"/>
        </p:nvSpPr>
        <p:spPr>
          <a:xfrm>
            <a:off x="10829925" y="5832475"/>
            <a:ext cx="720000" cy="365125"/>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6738AC1-3D0A-4434-BE5F-6C9577C4BD6B}" type="slidenum">
              <a:rPr lang="en-GB" sz="1100" smtClean="0">
                <a:latin typeface="Graphik"/>
              </a:rPr>
              <a:pPr/>
              <a:t>‹#›</a:t>
            </a:fld>
            <a:endParaRPr lang="en-GB" sz="1100" dirty="0">
              <a:latin typeface="Graphik"/>
            </a:endParaRPr>
          </a:p>
        </p:txBody>
      </p:sp>
      <p:sp>
        <p:nvSpPr>
          <p:cNvPr id="9" name="Text Placeholder 8">
            <a:extLst>
              <a:ext uri="{FF2B5EF4-FFF2-40B4-BE49-F238E27FC236}">
                <a16:creationId xmlns:a16="http://schemas.microsoft.com/office/drawing/2014/main" id="{4D1B9F19-7591-4C58-BA66-41304DBA73BF}"/>
              </a:ext>
            </a:extLst>
          </p:cNvPr>
          <p:cNvSpPr>
            <a:spLocks noGrp="1"/>
          </p:cNvSpPr>
          <p:nvPr>
            <p:ph type="body" sz="quarter" idx="12" hasCustomPrompt="1"/>
          </p:nvPr>
        </p:nvSpPr>
        <p:spPr>
          <a:xfrm>
            <a:off x="642075" y="5832474"/>
            <a:ext cx="9982200" cy="365125"/>
          </a:xfrm>
          <a:prstGeom prst="rect">
            <a:avLst/>
          </a:prstGeom>
        </p:spPr>
        <p:txBody>
          <a:bodyPr anchor="b"/>
          <a:lstStyle>
            <a:lvl1pPr marL="0" indent="0">
              <a:buNone/>
              <a:defRPr sz="1100" cap="none" normalizeH="0" baseline="0">
                <a:solidFill>
                  <a:schemeClr val="bg1">
                    <a:lumMod val="50000"/>
                  </a:schemeClr>
                </a:solidFill>
                <a:latin typeface="Graphik"/>
              </a:defRPr>
            </a:lvl1pPr>
          </a:lstStyle>
          <a:p>
            <a:pPr lvl="0"/>
            <a:r>
              <a:rPr lang="en-GB" dirty="0"/>
              <a:t>Source:</a:t>
            </a:r>
          </a:p>
        </p:txBody>
      </p:sp>
      <p:cxnSp>
        <p:nvCxnSpPr>
          <p:cNvPr id="10" name="Straight Connector 9">
            <a:extLst>
              <a:ext uri="{FF2B5EF4-FFF2-40B4-BE49-F238E27FC236}">
                <a16:creationId xmlns:a16="http://schemas.microsoft.com/office/drawing/2014/main" id="{4AD372CC-B2C0-4E55-BA35-A5A07B07BED3}"/>
              </a:ext>
            </a:extLst>
          </p:cNvPr>
          <p:cNvCxnSpPr>
            <a:cxnSpLocks/>
          </p:cNvCxnSpPr>
          <p:nvPr userDrawn="1"/>
        </p:nvCxnSpPr>
        <p:spPr>
          <a:xfrm flipH="1">
            <a:off x="642075" y="865787"/>
            <a:ext cx="10905075"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24">
            <a:extLst>
              <a:ext uri="{FF2B5EF4-FFF2-40B4-BE49-F238E27FC236}">
                <a16:creationId xmlns:a16="http://schemas.microsoft.com/office/drawing/2014/main" id="{8CC7DE1B-964C-44C2-8D72-C035B1226989}"/>
              </a:ext>
            </a:extLst>
          </p:cNvPr>
          <p:cNvSpPr>
            <a:spLocks noGrp="1"/>
          </p:cNvSpPr>
          <p:nvPr>
            <p:ph type="body" sz="quarter" idx="13" hasCustomPrompt="1"/>
          </p:nvPr>
        </p:nvSpPr>
        <p:spPr>
          <a:xfrm>
            <a:off x="639225" y="1019175"/>
            <a:ext cx="10905075" cy="611993"/>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b="1" spc="40" baseline="0">
                <a:solidFill>
                  <a:schemeClr val="tx1"/>
                </a:solidFill>
                <a:latin typeface="+mj-lt"/>
                <a:cs typeface="Arial" panose="020B0604020202020204" pitchFamily="34" charset="0"/>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dirty="0"/>
              <a:t>Insert sub-heading (two lines) – Sentence case, left aligned, Arial, bold, size 14, default colour (off-black in palette)</a:t>
            </a:r>
          </a:p>
          <a:p>
            <a:pPr lvl="0"/>
            <a:endParaRPr lang="en-GB" dirty="0"/>
          </a:p>
        </p:txBody>
      </p:sp>
      <p:sp>
        <p:nvSpPr>
          <p:cNvPr id="7" name="Title 1">
            <a:extLst>
              <a:ext uri="{FF2B5EF4-FFF2-40B4-BE49-F238E27FC236}">
                <a16:creationId xmlns:a16="http://schemas.microsoft.com/office/drawing/2014/main" id="{67ECFA74-AD3B-400A-BFA1-029658DA86C4}"/>
              </a:ext>
            </a:extLst>
          </p:cNvPr>
          <p:cNvSpPr>
            <a:spLocks noGrp="1"/>
          </p:cNvSpPr>
          <p:nvPr>
            <p:ph type="title" hasCustomPrompt="1"/>
          </p:nvPr>
        </p:nvSpPr>
        <p:spPr>
          <a:xfrm>
            <a:off x="644850" y="313627"/>
            <a:ext cx="10902300" cy="612000"/>
          </a:xfrm>
          <a:prstGeom prst="rect">
            <a:avLst/>
          </a:prstGeom>
        </p:spPr>
        <p:txBody>
          <a:bodyPr anchor="ctr"/>
          <a:lstStyle>
            <a:lvl1pPr>
              <a:defRPr sz="2800" b="1" kern="1200" cap="all" spc="-50" baseline="0">
                <a:solidFill>
                  <a:schemeClr val="tx1"/>
                </a:solidFill>
                <a:latin typeface="+mj-lt"/>
                <a:cs typeface="Arial" panose="020B0604020202020204" pitchFamily="34" charset="0"/>
              </a:defRPr>
            </a:lvl1pPr>
          </a:lstStyle>
          <a:p>
            <a:r>
              <a:rPr lang="en-US" dirty="0"/>
              <a:t>INSERT heading (ONE LINE MAXIMUM)</a:t>
            </a:r>
            <a:endParaRPr lang="en-GB" dirty="0"/>
          </a:p>
        </p:txBody>
      </p:sp>
      <p:sp>
        <p:nvSpPr>
          <p:cNvPr id="11" name="Text Placeholder 24">
            <a:extLst>
              <a:ext uri="{FF2B5EF4-FFF2-40B4-BE49-F238E27FC236}">
                <a16:creationId xmlns:a16="http://schemas.microsoft.com/office/drawing/2014/main" id="{2C8710D0-ACBE-4A6D-BF02-8A663A2FFF92}"/>
              </a:ext>
            </a:extLst>
          </p:cNvPr>
          <p:cNvSpPr>
            <a:spLocks noGrp="1"/>
          </p:cNvSpPr>
          <p:nvPr>
            <p:ph type="body" sz="quarter" idx="14" hasCustomPrompt="1"/>
          </p:nvPr>
        </p:nvSpPr>
        <p:spPr>
          <a:xfrm>
            <a:off x="7868701" y="1724716"/>
            <a:ext cx="3675593" cy="3971235"/>
          </a:xfrm>
          <a:prstGeom prst="rect">
            <a:avLst/>
          </a:prstGeom>
        </p:spPr>
        <p:txBody>
          <a:bodyPr/>
          <a:lstStyle>
            <a:lvl1pPr marL="0" indent="0">
              <a:lnSpc>
                <a:spcPct val="100000"/>
              </a:lnSpc>
              <a:buNone/>
              <a:defRPr sz="1400" baseline="0">
                <a:solidFill>
                  <a:schemeClr val="tx1"/>
                </a:solidFill>
                <a:latin typeface="+mj-lt"/>
                <a:cs typeface="Arial" panose="020B0604020202020204" pitchFamily="34" charset="0"/>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GB" dirty="0"/>
              <a:t>Insert text – Sentence case, left aligned, Arial, regular, size 14, default colour (off-black in palette)</a:t>
            </a:r>
          </a:p>
        </p:txBody>
      </p:sp>
      <p:sp>
        <p:nvSpPr>
          <p:cNvPr id="15" name="Chart Placeholder 5">
            <a:extLst>
              <a:ext uri="{FF2B5EF4-FFF2-40B4-BE49-F238E27FC236}">
                <a16:creationId xmlns:a16="http://schemas.microsoft.com/office/drawing/2014/main" id="{15B6537C-5C94-405D-93CF-203B06219481}"/>
              </a:ext>
            </a:extLst>
          </p:cNvPr>
          <p:cNvSpPr>
            <a:spLocks noGrp="1"/>
          </p:cNvSpPr>
          <p:nvPr>
            <p:ph type="chart" sz="quarter" idx="15" hasCustomPrompt="1"/>
          </p:nvPr>
        </p:nvSpPr>
        <p:spPr>
          <a:xfrm>
            <a:off x="642075" y="1623279"/>
            <a:ext cx="6768374" cy="4037746"/>
          </a:xfrm>
          <a:prstGeom prst="rect">
            <a:avLst/>
          </a:prstGeom>
        </p:spPr>
        <p:txBody>
          <a:bodyPr/>
          <a:lstStyle>
            <a:lvl1pPr marL="0" indent="0">
              <a:buFont typeface="Arial" panose="020B0604020202020204" pitchFamily="34" charset="0"/>
              <a:buNone/>
              <a:defRPr sz="1600"/>
            </a:lvl1pPr>
          </a:lstStyle>
          <a:p>
            <a:r>
              <a:rPr lang="en-GB" sz="1600" dirty="0"/>
              <a:t>Insert graph – column graph, bar graph, line graph, pie chart, data table</a:t>
            </a:r>
          </a:p>
          <a:p>
            <a:r>
              <a:rPr lang="en-GB" sz="1600" dirty="0"/>
              <a:t>Guidelines:</a:t>
            </a:r>
          </a:p>
          <a:p>
            <a:r>
              <a:rPr lang="en-GB" sz="1600" dirty="0"/>
              <a:t>1. Legend under title</a:t>
            </a:r>
          </a:p>
          <a:p>
            <a:r>
              <a:rPr lang="en-GB" sz="1600" dirty="0"/>
              <a:t>2. 0 decimal places (unless very small numbers)</a:t>
            </a:r>
          </a:p>
          <a:p>
            <a:r>
              <a:rPr lang="en-GB" sz="1600" dirty="0"/>
              <a:t>3. Do not link graphs to Excel sheets</a:t>
            </a:r>
          </a:p>
          <a:p>
            <a:r>
              <a:rPr lang="en-GB" sz="1600" dirty="0"/>
              <a:t>4. Rank high to low (normally)</a:t>
            </a:r>
          </a:p>
          <a:p>
            <a:r>
              <a:rPr lang="en-GB" sz="1600" dirty="0"/>
              <a:t>5. Title font – Sentence case, centred, Arial, regular, size 18.6, default colour (grey)</a:t>
            </a:r>
          </a:p>
          <a:p>
            <a:r>
              <a:rPr lang="en-GB" sz="1600" dirty="0"/>
              <a:t>6. Other font (axes, legend, data points) – Centred, Arial, regular, size 12, default colour (grey)</a:t>
            </a:r>
          </a:p>
        </p:txBody>
      </p:sp>
      <p:sp>
        <p:nvSpPr>
          <p:cNvPr id="18" name="Text Placeholder 2">
            <a:extLst>
              <a:ext uri="{FF2B5EF4-FFF2-40B4-BE49-F238E27FC236}">
                <a16:creationId xmlns:a16="http://schemas.microsoft.com/office/drawing/2014/main" id="{0DD65DA0-93AC-42E4-AED9-4865E5DD5E28}"/>
              </a:ext>
            </a:extLst>
          </p:cNvPr>
          <p:cNvSpPr>
            <a:spLocks noGrp="1"/>
          </p:cNvSpPr>
          <p:nvPr>
            <p:ph type="body" sz="quarter" idx="16" hasCustomPrompt="1"/>
          </p:nvPr>
        </p:nvSpPr>
        <p:spPr>
          <a:xfrm>
            <a:off x="9528175" y="0"/>
            <a:ext cx="2016125" cy="266700"/>
          </a:xfrm>
          <a:prstGeom prst="rect">
            <a:avLst/>
          </a:prstGeom>
          <a:solidFill>
            <a:schemeClr val="accent1">
              <a:lumMod val="20000"/>
              <a:lumOff val="80000"/>
            </a:schemeClr>
          </a:solidFill>
        </p:spPr>
        <p:txBody>
          <a:bodyPr anchor="ctr"/>
          <a:lstStyle>
            <a:lvl1pPr marL="0" indent="0" algn="ctr">
              <a:buNone/>
              <a:defRPr sz="1100" b="1" i="0" baseline="0">
                <a:solidFill>
                  <a:schemeClr val="tx1"/>
                </a:solidFill>
              </a:defRPr>
            </a:lvl1pPr>
          </a:lstStyle>
          <a:p>
            <a:pPr lvl="0"/>
            <a:r>
              <a:rPr lang="en-GB" dirty="0"/>
              <a:t>Add Coronavirus Label</a:t>
            </a:r>
          </a:p>
        </p:txBody>
      </p:sp>
    </p:spTree>
    <p:extLst>
      <p:ext uri="{BB962C8B-B14F-4D97-AF65-F5344CB8AC3E}">
        <p14:creationId xmlns:p14="http://schemas.microsoft.com/office/powerpoint/2010/main" val="3301546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8" name="Slide Number Placeholder 2">
            <a:extLst>
              <a:ext uri="{FF2B5EF4-FFF2-40B4-BE49-F238E27FC236}">
                <a16:creationId xmlns:a16="http://schemas.microsoft.com/office/drawing/2014/main" id="{AC966E21-ECB4-4902-A5BB-08EBAE5512ED}"/>
              </a:ext>
            </a:extLst>
          </p:cNvPr>
          <p:cNvSpPr txBox="1">
            <a:spLocks/>
          </p:cNvSpPr>
          <p:nvPr userDrawn="1"/>
        </p:nvSpPr>
        <p:spPr>
          <a:xfrm>
            <a:off x="10829925" y="5832475"/>
            <a:ext cx="720000" cy="365125"/>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6738AC1-3D0A-4434-BE5F-6C9577C4BD6B}" type="slidenum">
              <a:rPr lang="en-GB" sz="1100" smtClean="0">
                <a:latin typeface="Graphik"/>
              </a:rPr>
              <a:pPr/>
              <a:t>‹#›</a:t>
            </a:fld>
            <a:endParaRPr lang="en-GB" sz="1100" dirty="0">
              <a:latin typeface="Graphik"/>
            </a:endParaRPr>
          </a:p>
        </p:txBody>
      </p:sp>
      <p:sp>
        <p:nvSpPr>
          <p:cNvPr id="9" name="Text Placeholder 8">
            <a:extLst>
              <a:ext uri="{FF2B5EF4-FFF2-40B4-BE49-F238E27FC236}">
                <a16:creationId xmlns:a16="http://schemas.microsoft.com/office/drawing/2014/main" id="{4D1B9F19-7591-4C58-BA66-41304DBA73BF}"/>
              </a:ext>
            </a:extLst>
          </p:cNvPr>
          <p:cNvSpPr>
            <a:spLocks noGrp="1"/>
          </p:cNvSpPr>
          <p:nvPr>
            <p:ph type="body" sz="quarter" idx="12" hasCustomPrompt="1"/>
          </p:nvPr>
        </p:nvSpPr>
        <p:spPr>
          <a:xfrm>
            <a:off x="642075" y="5832474"/>
            <a:ext cx="9982200" cy="365125"/>
          </a:xfrm>
          <a:prstGeom prst="rect">
            <a:avLst/>
          </a:prstGeom>
        </p:spPr>
        <p:txBody>
          <a:bodyPr anchor="b"/>
          <a:lstStyle>
            <a:lvl1pPr marL="0" indent="0">
              <a:buNone/>
              <a:defRPr sz="1100" cap="none" normalizeH="0" baseline="0">
                <a:solidFill>
                  <a:schemeClr val="bg1">
                    <a:lumMod val="50000"/>
                  </a:schemeClr>
                </a:solidFill>
                <a:latin typeface="Graphik"/>
              </a:defRPr>
            </a:lvl1pPr>
          </a:lstStyle>
          <a:p>
            <a:pPr lvl="0"/>
            <a:r>
              <a:rPr lang="en-GB" dirty="0"/>
              <a:t>Source:</a:t>
            </a:r>
          </a:p>
        </p:txBody>
      </p:sp>
      <p:cxnSp>
        <p:nvCxnSpPr>
          <p:cNvPr id="10" name="Straight Connector 9">
            <a:extLst>
              <a:ext uri="{FF2B5EF4-FFF2-40B4-BE49-F238E27FC236}">
                <a16:creationId xmlns:a16="http://schemas.microsoft.com/office/drawing/2014/main" id="{4AD372CC-B2C0-4E55-BA35-A5A07B07BED3}"/>
              </a:ext>
            </a:extLst>
          </p:cNvPr>
          <p:cNvCxnSpPr>
            <a:cxnSpLocks/>
          </p:cNvCxnSpPr>
          <p:nvPr userDrawn="1"/>
        </p:nvCxnSpPr>
        <p:spPr>
          <a:xfrm flipH="1">
            <a:off x="642075" y="865787"/>
            <a:ext cx="10905075"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24">
            <a:extLst>
              <a:ext uri="{FF2B5EF4-FFF2-40B4-BE49-F238E27FC236}">
                <a16:creationId xmlns:a16="http://schemas.microsoft.com/office/drawing/2014/main" id="{8CC7DE1B-964C-44C2-8D72-C035B1226989}"/>
              </a:ext>
            </a:extLst>
          </p:cNvPr>
          <p:cNvSpPr>
            <a:spLocks noGrp="1"/>
          </p:cNvSpPr>
          <p:nvPr>
            <p:ph type="body" sz="quarter" idx="13" hasCustomPrompt="1"/>
          </p:nvPr>
        </p:nvSpPr>
        <p:spPr>
          <a:xfrm>
            <a:off x="639225" y="1019175"/>
            <a:ext cx="10905075" cy="611993"/>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b="1" spc="40" baseline="0">
                <a:solidFill>
                  <a:schemeClr val="tx1"/>
                </a:solidFill>
                <a:latin typeface="+mj-lt"/>
                <a:cs typeface="Arial" panose="020B0604020202020204" pitchFamily="34" charset="0"/>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dirty="0"/>
              <a:t>Insert sub-heading (two lines) – Sentence case, left aligned, Arial, bold, size 14, default colour (off-black in palette)</a:t>
            </a:r>
          </a:p>
          <a:p>
            <a:pPr lvl="0"/>
            <a:endParaRPr lang="en-GB" dirty="0"/>
          </a:p>
        </p:txBody>
      </p:sp>
      <p:sp>
        <p:nvSpPr>
          <p:cNvPr id="7" name="Title 1">
            <a:extLst>
              <a:ext uri="{FF2B5EF4-FFF2-40B4-BE49-F238E27FC236}">
                <a16:creationId xmlns:a16="http://schemas.microsoft.com/office/drawing/2014/main" id="{67ECFA74-AD3B-400A-BFA1-029658DA86C4}"/>
              </a:ext>
            </a:extLst>
          </p:cNvPr>
          <p:cNvSpPr>
            <a:spLocks noGrp="1"/>
          </p:cNvSpPr>
          <p:nvPr>
            <p:ph type="title" hasCustomPrompt="1"/>
          </p:nvPr>
        </p:nvSpPr>
        <p:spPr>
          <a:xfrm>
            <a:off x="644850" y="313627"/>
            <a:ext cx="10902300" cy="612000"/>
          </a:xfrm>
          <a:prstGeom prst="rect">
            <a:avLst/>
          </a:prstGeom>
        </p:spPr>
        <p:txBody>
          <a:bodyPr anchor="ctr"/>
          <a:lstStyle>
            <a:lvl1pPr>
              <a:defRPr sz="2800" b="1" kern="1200" cap="all" spc="-50" baseline="0">
                <a:solidFill>
                  <a:schemeClr val="tx1"/>
                </a:solidFill>
                <a:latin typeface="+mj-lt"/>
                <a:cs typeface="Arial" panose="020B0604020202020204" pitchFamily="34" charset="0"/>
              </a:defRPr>
            </a:lvl1pPr>
          </a:lstStyle>
          <a:p>
            <a:r>
              <a:rPr lang="en-US" dirty="0"/>
              <a:t>INSERT heading (ONE LINE MAXIMUM)</a:t>
            </a:r>
            <a:endParaRPr lang="en-GB" dirty="0"/>
          </a:p>
        </p:txBody>
      </p:sp>
      <p:sp>
        <p:nvSpPr>
          <p:cNvPr id="11" name="Text Placeholder 24">
            <a:extLst>
              <a:ext uri="{FF2B5EF4-FFF2-40B4-BE49-F238E27FC236}">
                <a16:creationId xmlns:a16="http://schemas.microsoft.com/office/drawing/2014/main" id="{2C8710D0-ACBE-4A6D-BF02-8A663A2FFF92}"/>
              </a:ext>
            </a:extLst>
          </p:cNvPr>
          <p:cNvSpPr>
            <a:spLocks noGrp="1"/>
          </p:cNvSpPr>
          <p:nvPr>
            <p:ph type="body" sz="quarter" idx="14" hasCustomPrompt="1"/>
          </p:nvPr>
        </p:nvSpPr>
        <p:spPr>
          <a:xfrm>
            <a:off x="642075" y="4371976"/>
            <a:ext cx="10902219" cy="1323976"/>
          </a:xfrm>
          <a:prstGeom prst="rect">
            <a:avLst/>
          </a:prstGeom>
        </p:spPr>
        <p:txBody>
          <a:bodyPr/>
          <a:lstStyle>
            <a:lvl1pPr marL="0" indent="0">
              <a:lnSpc>
                <a:spcPct val="100000"/>
              </a:lnSpc>
              <a:buNone/>
              <a:defRPr sz="1400" baseline="0">
                <a:solidFill>
                  <a:schemeClr val="tx1"/>
                </a:solidFill>
                <a:latin typeface="+mj-lt"/>
                <a:cs typeface="Arial" panose="020B0604020202020204" pitchFamily="34" charset="0"/>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GB" dirty="0"/>
              <a:t>Insert text – Sentence case, left aligned, Arial, regular, size 14, default colour (off-black in palette)</a:t>
            </a:r>
          </a:p>
        </p:txBody>
      </p:sp>
      <p:sp>
        <p:nvSpPr>
          <p:cNvPr id="15" name="Chart Placeholder 5">
            <a:extLst>
              <a:ext uri="{FF2B5EF4-FFF2-40B4-BE49-F238E27FC236}">
                <a16:creationId xmlns:a16="http://schemas.microsoft.com/office/drawing/2014/main" id="{15B6537C-5C94-405D-93CF-203B06219481}"/>
              </a:ext>
            </a:extLst>
          </p:cNvPr>
          <p:cNvSpPr>
            <a:spLocks noGrp="1"/>
          </p:cNvSpPr>
          <p:nvPr>
            <p:ph type="chart" sz="quarter" idx="15" hasCustomPrompt="1"/>
          </p:nvPr>
        </p:nvSpPr>
        <p:spPr>
          <a:xfrm>
            <a:off x="642075" y="1623279"/>
            <a:ext cx="10910700" cy="2615343"/>
          </a:xfrm>
          <a:prstGeom prst="rect">
            <a:avLst/>
          </a:prstGeom>
        </p:spPr>
        <p:txBody>
          <a:bodyPr/>
          <a:lstStyle>
            <a:lvl1pPr marL="0" indent="0">
              <a:buFont typeface="Arial" panose="020B0604020202020204" pitchFamily="34" charset="0"/>
              <a:buNone/>
              <a:defRPr sz="1600"/>
            </a:lvl1pPr>
          </a:lstStyle>
          <a:p>
            <a:r>
              <a:rPr lang="en-GB" sz="1600" dirty="0"/>
              <a:t>Insert graph – column graph, bar graph, line graph, pie chart, data table</a:t>
            </a:r>
          </a:p>
          <a:p>
            <a:r>
              <a:rPr lang="en-GB" sz="1600" dirty="0"/>
              <a:t>Guidelines:</a:t>
            </a:r>
          </a:p>
          <a:p>
            <a:r>
              <a:rPr lang="en-GB" sz="1600" dirty="0"/>
              <a:t>1. Legend under title</a:t>
            </a:r>
          </a:p>
          <a:p>
            <a:r>
              <a:rPr lang="en-GB" sz="1600" dirty="0"/>
              <a:t>2. 0 decimal places (unless very small numbers)</a:t>
            </a:r>
          </a:p>
          <a:p>
            <a:r>
              <a:rPr lang="en-GB" sz="1600" dirty="0"/>
              <a:t>3. Do not link graphs to Excel sheets</a:t>
            </a:r>
          </a:p>
          <a:p>
            <a:r>
              <a:rPr lang="en-GB" sz="1600" dirty="0"/>
              <a:t>4. Rank high to low (normally)</a:t>
            </a:r>
          </a:p>
          <a:p>
            <a:r>
              <a:rPr lang="en-GB" sz="1600" dirty="0"/>
              <a:t>5. Title font – Sentence case, centred, Arial, regular, size 18.6, default colour (grey)</a:t>
            </a:r>
          </a:p>
          <a:p>
            <a:r>
              <a:rPr lang="en-GB" sz="1600" dirty="0"/>
              <a:t>6. Other font (axes, legend, data points) – Centred, Arial, regular, size 12, default colour (grey)</a:t>
            </a:r>
          </a:p>
        </p:txBody>
      </p:sp>
      <p:sp>
        <p:nvSpPr>
          <p:cNvPr id="16" name="Text Placeholder 2">
            <a:extLst>
              <a:ext uri="{FF2B5EF4-FFF2-40B4-BE49-F238E27FC236}">
                <a16:creationId xmlns:a16="http://schemas.microsoft.com/office/drawing/2014/main" id="{17B443A6-C4A3-47A9-B72B-78CD98DDAF18}"/>
              </a:ext>
            </a:extLst>
          </p:cNvPr>
          <p:cNvSpPr>
            <a:spLocks noGrp="1"/>
          </p:cNvSpPr>
          <p:nvPr>
            <p:ph type="body" sz="quarter" idx="16" hasCustomPrompt="1"/>
          </p:nvPr>
        </p:nvSpPr>
        <p:spPr>
          <a:xfrm>
            <a:off x="9528175" y="0"/>
            <a:ext cx="2016125" cy="266700"/>
          </a:xfrm>
          <a:prstGeom prst="rect">
            <a:avLst/>
          </a:prstGeom>
          <a:solidFill>
            <a:schemeClr val="accent1">
              <a:lumMod val="20000"/>
              <a:lumOff val="80000"/>
            </a:schemeClr>
          </a:solidFill>
        </p:spPr>
        <p:txBody>
          <a:bodyPr anchor="ctr"/>
          <a:lstStyle>
            <a:lvl1pPr marL="0" indent="0" algn="ctr">
              <a:buNone/>
              <a:defRPr sz="1100" b="1" i="0" baseline="0">
                <a:solidFill>
                  <a:schemeClr val="tx1"/>
                </a:solidFill>
              </a:defRPr>
            </a:lvl1pPr>
          </a:lstStyle>
          <a:p>
            <a:pPr lvl="0"/>
            <a:r>
              <a:rPr lang="en-GB" dirty="0"/>
              <a:t>Add Coronavirus Label</a:t>
            </a:r>
          </a:p>
        </p:txBody>
      </p:sp>
    </p:spTree>
    <p:extLst>
      <p:ext uri="{BB962C8B-B14F-4D97-AF65-F5344CB8AC3E}">
        <p14:creationId xmlns:p14="http://schemas.microsoft.com/office/powerpoint/2010/main" val="4179964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18" name="Slide Number Placeholder 2">
            <a:extLst>
              <a:ext uri="{FF2B5EF4-FFF2-40B4-BE49-F238E27FC236}">
                <a16:creationId xmlns:a16="http://schemas.microsoft.com/office/drawing/2014/main" id="{ED201D3A-3501-4A43-8D39-03F91888E2DA}"/>
              </a:ext>
            </a:extLst>
          </p:cNvPr>
          <p:cNvSpPr txBox="1">
            <a:spLocks/>
          </p:cNvSpPr>
          <p:nvPr userDrawn="1"/>
        </p:nvSpPr>
        <p:spPr>
          <a:xfrm>
            <a:off x="10829925" y="5832475"/>
            <a:ext cx="720000" cy="365125"/>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6738AC1-3D0A-4434-BE5F-6C9577C4BD6B}" type="slidenum">
              <a:rPr lang="en-GB" sz="1100" smtClean="0">
                <a:latin typeface="Graphik"/>
              </a:rPr>
              <a:pPr/>
              <a:t>‹#›</a:t>
            </a:fld>
            <a:endParaRPr lang="en-GB" sz="1100" dirty="0">
              <a:latin typeface="Graphik"/>
            </a:endParaRPr>
          </a:p>
        </p:txBody>
      </p:sp>
      <p:sp>
        <p:nvSpPr>
          <p:cNvPr id="19" name="Text Placeholder 8">
            <a:extLst>
              <a:ext uri="{FF2B5EF4-FFF2-40B4-BE49-F238E27FC236}">
                <a16:creationId xmlns:a16="http://schemas.microsoft.com/office/drawing/2014/main" id="{726DF47A-137F-49F0-AE64-949161012808}"/>
              </a:ext>
            </a:extLst>
          </p:cNvPr>
          <p:cNvSpPr>
            <a:spLocks noGrp="1"/>
          </p:cNvSpPr>
          <p:nvPr>
            <p:ph type="body" sz="quarter" idx="20" hasCustomPrompt="1"/>
          </p:nvPr>
        </p:nvSpPr>
        <p:spPr>
          <a:xfrm>
            <a:off x="642075" y="5832474"/>
            <a:ext cx="9982200" cy="365125"/>
          </a:xfrm>
          <a:prstGeom prst="rect">
            <a:avLst/>
          </a:prstGeom>
        </p:spPr>
        <p:txBody>
          <a:bodyPr anchor="b"/>
          <a:lstStyle>
            <a:lvl1pPr marL="0" indent="0">
              <a:buNone/>
              <a:defRPr sz="1100" cap="none" normalizeH="0" baseline="0">
                <a:solidFill>
                  <a:schemeClr val="bg1">
                    <a:lumMod val="50000"/>
                  </a:schemeClr>
                </a:solidFill>
                <a:latin typeface="Graphik"/>
              </a:defRPr>
            </a:lvl1pPr>
          </a:lstStyle>
          <a:p>
            <a:pPr lvl="0"/>
            <a:r>
              <a:rPr lang="en-GB" dirty="0"/>
              <a:t>Source:</a:t>
            </a:r>
          </a:p>
        </p:txBody>
      </p:sp>
      <p:sp>
        <p:nvSpPr>
          <p:cNvPr id="77" name="Text Placeholder 7">
            <a:extLst>
              <a:ext uri="{FF2B5EF4-FFF2-40B4-BE49-F238E27FC236}">
                <a16:creationId xmlns:a16="http://schemas.microsoft.com/office/drawing/2014/main" id="{D057458A-D937-4B8F-966B-3B7C16277510}"/>
              </a:ext>
            </a:extLst>
          </p:cNvPr>
          <p:cNvSpPr>
            <a:spLocks noGrp="1"/>
          </p:cNvSpPr>
          <p:nvPr>
            <p:ph type="body" sz="quarter" idx="23" hasCustomPrompt="1"/>
          </p:nvPr>
        </p:nvSpPr>
        <p:spPr>
          <a:xfrm>
            <a:off x="835039" y="1159932"/>
            <a:ext cx="3231106" cy="612000"/>
          </a:xfrm>
          <a:prstGeom prst="rect">
            <a:avLst/>
          </a:prstGeom>
        </p:spPr>
        <p:txBody>
          <a:bodyPr anchor="ctr"/>
          <a:lstStyle>
            <a:lvl1pPr marL="0" indent="0">
              <a:lnSpc>
                <a:spcPct val="100000"/>
              </a:lnSpc>
              <a:buFont typeface="Arial" panose="020B0604020202020204" pitchFamily="34" charset="0"/>
              <a:buNone/>
              <a:defRPr sz="1400" b="1" cap="none" baseline="0">
                <a:solidFill>
                  <a:schemeClr val="tx1"/>
                </a:solidFill>
                <a:latin typeface="+mj-lt"/>
                <a:cs typeface="Arial" panose="020B0604020202020204" pitchFamily="34" charset="0"/>
              </a:defRPr>
            </a:lvl1pPr>
          </a:lstStyle>
          <a:p>
            <a:pPr lvl="0"/>
            <a:r>
              <a:rPr lang="en-GB" dirty="0"/>
              <a:t>Short summary heading (two lines maximum)</a:t>
            </a:r>
          </a:p>
        </p:txBody>
      </p:sp>
      <p:sp>
        <p:nvSpPr>
          <p:cNvPr id="78" name="Text Placeholder 7">
            <a:extLst>
              <a:ext uri="{FF2B5EF4-FFF2-40B4-BE49-F238E27FC236}">
                <a16:creationId xmlns:a16="http://schemas.microsoft.com/office/drawing/2014/main" id="{88E1C70C-FFF6-4CAB-87A2-6FAA30BEA643}"/>
              </a:ext>
            </a:extLst>
          </p:cNvPr>
          <p:cNvSpPr>
            <a:spLocks noGrp="1"/>
          </p:cNvSpPr>
          <p:nvPr>
            <p:ph type="body" sz="quarter" idx="28" hasCustomPrompt="1"/>
          </p:nvPr>
        </p:nvSpPr>
        <p:spPr>
          <a:xfrm>
            <a:off x="4494050" y="1159932"/>
            <a:ext cx="3231106" cy="612000"/>
          </a:xfrm>
          <a:prstGeom prst="rect">
            <a:avLst/>
          </a:prstGeom>
        </p:spPr>
        <p:txBody>
          <a:bodyPr anchor="ctr"/>
          <a:lstStyle>
            <a:lvl1pPr marL="0" indent="0">
              <a:lnSpc>
                <a:spcPct val="100000"/>
              </a:lnSpc>
              <a:buFont typeface="Arial" panose="020B0604020202020204" pitchFamily="34" charset="0"/>
              <a:buNone/>
              <a:defRPr sz="1400" b="1" cap="none" baseline="0">
                <a:solidFill>
                  <a:schemeClr val="tx1"/>
                </a:solidFill>
                <a:latin typeface="+mj-lt"/>
                <a:cs typeface="Arial" panose="020B0604020202020204" pitchFamily="34" charset="0"/>
              </a:defRPr>
            </a:lvl1pPr>
          </a:lstStyle>
          <a:p>
            <a:pPr lvl="0"/>
            <a:r>
              <a:rPr lang="en-GB" dirty="0"/>
              <a:t>Short summary heading (two lines maximum)</a:t>
            </a:r>
          </a:p>
        </p:txBody>
      </p:sp>
      <p:sp>
        <p:nvSpPr>
          <p:cNvPr id="79" name="Text Placeholder 7">
            <a:extLst>
              <a:ext uri="{FF2B5EF4-FFF2-40B4-BE49-F238E27FC236}">
                <a16:creationId xmlns:a16="http://schemas.microsoft.com/office/drawing/2014/main" id="{7F154C04-EC17-4E35-BEEF-95DF7C9D6FE9}"/>
              </a:ext>
            </a:extLst>
          </p:cNvPr>
          <p:cNvSpPr>
            <a:spLocks noGrp="1"/>
          </p:cNvSpPr>
          <p:nvPr>
            <p:ph type="body" sz="quarter" idx="29" hasCustomPrompt="1"/>
          </p:nvPr>
        </p:nvSpPr>
        <p:spPr>
          <a:xfrm>
            <a:off x="8108923" y="1159932"/>
            <a:ext cx="3231106" cy="612000"/>
          </a:xfrm>
          <a:prstGeom prst="rect">
            <a:avLst/>
          </a:prstGeom>
        </p:spPr>
        <p:txBody>
          <a:bodyPr anchor="ctr"/>
          <a:lstStyle>
            <a:lvl1pPr marL="0" indent="0">
              <a:lnSpc>
                <a:spcPct val="100000"/>
              </a:lnSpc>
              <a:buFont typeface="Arial" panose="020B0604020202020204" pitchFamily="34" charset="0"/>
              <a:buNone/>
              <a:defRPr sz="1400" b="1" cap="none" baseline="0">
                <a:solidFill>
                  <a:schemeClr val="tx1"/>
                </a:solidFill>
                <a:latin typeface="+mj-lt"/>
                <a:cs typeface="Arial" panose="020B0604020202020204" pitchFamily="34" charset="0"/>
              </a:defRPr>
            </a:lvl1pPr>
          </a:lstStyle>
          <a:p>
            <a:pPr lvl="0"/>
            <a:r>
              <a:rPr lang="en-GB" dirty="0"/>
              <a:t>Short summary heading (two lines maximum)</a:t>
            </a:r>
          </a:p>
        </p:txBody>
      </p:sp>
      <p:sp>
        <p:nvSpPr>
          <p:cNvPr id="74" name="Picture Placeholder 5">
            <a:extLst>
              <a:ext uri="{FF2B5EF4-FFF2-40B4-BE49-F238E27FC236}">
                <a16:creationId xmlns:a16="http://schemas.microsoft.com/office/drawing/2014/main" id="{FBD514DD-4480-4C81-9B66-AF30771ADECA}"/>
              </a:ext>
            </a:extLst>
          </p:cNvPr>
          <p:cNvSpPr>
            <a:spLocks noGrp="1"/>
          </p:cNvSpPr>
          <p:nvPr>
            <p:ph type="pic" sz="quarter" idx="26" hasCustomPrompt="1"/>
          </p:nvPr>
        </p:nvSpPr>
        <p:spPr>
          <a:xfrm>
            <a:off x="4494050" y="1823995"/>
            <a:ext cx="3231106" cy="2343600"/>
          </a:xfrm>
          <a:prstGeom prst="rect">
            <a:avLst/>
          </a:prstGeom>
          <a:solidFill>
            <a:schemeClr val="bg1">
              <a:lumMod val="95000"/>
            </a:schemeClr>
          </a:solidFill>
        </p:spPr>
        <p:txBody>
          <a:bodyPr/>
          <a:lstStyle>
            <a:lvl1pPr marL="0" indent="0">
              <a:lnSpc>
                <a:spcPct val="100000"/>
              </a:lnSpc>
              <a:buNone/>
              <a:defRPr sz="1200" b="1"/>
            </a:lvl1pPr>
          </a:lstStyle>
          <a:p>
            <a:r>
              <a:rPr lang="en-GB" dirty="0"/>
              <a:t>Click to insert or copy picture (do this first then post borders from index pages)</a:t>
            </a:r>
          </a:p>
        </p:txBody>
      </p:sp>
      <p:sp>
        <p:nvSpPr>
          <p:cNvPr id="75" name="Picture Placeholder 5">
            <a:extLst>
              <a:ext uri="{FF2B5EF4-FFF2-40B4-BE49-F238E27FC236}">
                <a16:creationId xmlns:a16="http://schemas.microsoft.com/office/drawing/2014/main" id="{FC521AAE-4F29-4B23-86D0-E8A8CF1372B4}"/>
              </a:ext>
            </a:extLst>
          </p:cNvPr>
          <p:cNvSpPr>
            <a:spLocks noGrp="1"/>
          </p:cNvSpPr>
          <p:nvPr>
            <p:ph type="pic" sz="quarter" idx="27" hasCustomPrompt="1"/>
          </p:nvPr>
        </p:nvSpPr>
        <p:spPr>
          <a:xfrm>
            <a:off x="8113168" y="1823995"/>
            <a:ext cx="3231106" cy="2343600"/>
          </a:xfrm>
          <a:prstGeom prst="rect">
            <a:avLst/>
          </a:prstGeom>
          <a:solidFill>
            <a:schemeClr val="bg1">
              <a:lumMod val="95000"/>
            </a:schemeClr>
          </a:solidFill>
        </p:spPr>
        <p:txBody>
          <a:bodyPr/>
          <a:lstStyle>
            <a:lvl1pPr marL="0" indent="0">
              <a:lnSpc>
                <a:spcPct val="100000"/>
              </a:lnSpc>
              <a:buNone/>
              <a:defRPr sz="1200" b="1"/>
            </a:lvl1pPr>
          </a:lstStyle>
          <a:p>
            <a:r>
              <a:rPr lang="en-GB" dirty="0"/>
              <a:t>Click to insert or copy picture (do this first then post borders from index pages)</a:t>
            </a:r>
          </a:p>
        </p:txBody>
      </p:sp>
      <p:sp>
        <p:nvSpPr>
          <p:cNvPr id="76" name="Picture Placeholder 5">
            <a:extLst>
              <a:ext uri="{FF2B5EF4-FFF2-40B4-BE49-F238E27FC236}">
                <a16:creationId xmlns:a16="http://schemas.microsoft.com/office/drawing/2014/main" id="{3F383D8A-4717-4EC0-B992-7D262D66D5BC}"/>
              </a:ext>
            </a:extLst>
          </p:cNvPr>
          <p:cNvSpPr>
            <a:spLocks noGrp="1"/>
          </p:cNvSpPr>
          <p:nvPr>
            <p:ph type="pic" sz="quarter" idx="22" hasCustomPrompt="1"/>
          </p:nvPr>
        </p:nvSpPr>
        <p:spPr>
          <a:xfrm>
            <a:off x="835039" y="1823995"/>
            <a:ext cx="3231106" cy="2343600"/>
          </a:xfrm>
          <a:prstGeom prst="rect">
            <a:avLst/>
          </a:prstGeom>
          <a:solidFill>
            <a:schemeClr val="bg1">
              <a:lumMod val="95000"/>
            </a:schemeClr>
          </a:solidFill>
        </p:spPr>
        <p:txBody>
          <a:bodyPr/>
          <a:lstStyle>
            <a:lvl1pPr marL="0" indent="0">
              <a:lnSpc>
                <a:spcPct val="100000"/>
              </a:lnSpc>
              <a:buNone/>
              <a:defRPr sz="1200" b="1"/>
            </a:lvl1pPr>
          </a:lstStyle>
          <a:p>
            <a:r>
              <a:rPr lang="en-GB" dirty="0"/>
              <a:t>Click to insert or copy picture (do this first then post borders from index pages)</a:t>
            </a:r>
          </a:p>
        </p:txBody>
      </p:sp>
      <p:sp>
        <p:nvSpPr>
          <p:cNvPr id="26" name="Text Placeholder 7">
            <a:extLst>
              <a:ext uri="{FF2B5EF4-FFF2-40B4-BE49-F238E27FC236}">
                <a16:creationId xmlns:a16="http://schemas.microsoft.com/office/drawing/2014/main" id="{6CF0C66D-8D92-4512-934F-212E9AFB575C}"/>
              </a:ext>
            </a:extLst>
          </p:cNvPr>
          <p:cNvSpPr>
            <a:spLocks noGrp="1"/>
          </p:cNvSpPr>
          <p:nvPr>
            <p:ph type="body" sz="quarter" idx="30" hasCustomPrompt="1"/>
          </p:nvPr>
        </p:nvSpPr>
        <p:spPr>
          <a:xfrm>
            <a:off x="680175" y="4314018"/>
            <a:ext cx="3394801" cy="1367285"/>
          </a:xfrm>
          <a:prstGeom prst="rect">
            <a:avLst/>
          </a:prstGeom>
        </p:spPr>
        <p:txBody>
          <a:bodyPr/>
          <a:lstStyle>
            <a:lvl1pPr marL="285750" indent="-285750">
              <a:buFont typeface="Arial" panose="020B0604020202020204" pitchFamily="34" charset="0"/>
              <a:buChar char="•"/>
              <a:defRPr sz="1400" baseline="0">
                <a:solidFill>
                  <a:schemeClr val="tx1"/>
                </a:solidFill>
                <a:latin typeface="+mj-lt"/>
                <a:cs typeface="Arial" panose="020B0604020202020204" pitchFamily="34" charset="0"/>
              </a:defRPr>
            </a:lvl1pPr>
          </a:lstStyle>
          <a:p>
            <a:pPr lvl="0"/>
            <a:r>
              <a:rPr lang="en-GB" dirty="0"/>
              <a:t>Summary points (1-3 points)</a:t>
            </a:r>
          </a:p>
        </p:txBody>
      </p:sp>
      <p:sp>
        <p:nvSpPr>
          <p:cNvPr id="27" name="Text Placeholder 7">
            <a:extLst>
              <a:ext uri="{FF2B5EF4-FFF2-40B4-BE49-F238E27FC236}">
                <a16:creationId xmlns:a16="http://schemas.microsoft.com/office/drawing/2014/main" id="{9FF71F83-6259-428B-86EF-3E58D89F8926}"/>
              </a:ext>
            </a:extLst>
          </p:cNvPr>
          <p:cNvSpPr>
            <a:spLocks noGrp="1"/>
          </p:cNvSpPr>
          <p:nvPr>
            <p:ph type="body" sz="quarter" idx="31" hasCustomPrompt="1"/>
          </p:nvPr>
        </p:nvSpPr>
        <p:spPr>
          <a:xfrm>
            <a:off x="4329661" y="4314018"/>
            <a:ext cx="3394800" cy="1367285"/>
          </a:xfrm>
          <a:prstGeom prst="rect">
            <a:avLst/>
          </a:prstGeom>
        </p:spPr>
        <p:txBody>
          <a:bodyPr/>
          <a:lstStyle>
            <a:lvl1pPr marL="285750" indent="-285750">
              <a:buFont typeface="Arial" panose="020B0604020202020204" pitchFamily="34" charset="0"/>
              <a:buChar char="•"/>
              <a:defRPr sz="1400" baseline="0">
                <a:solidFill>
                  <a:schemeClr val="tx1"/>
                </a:solidFill>
                <a:latin typeface="+mj-lt"/>
                <a:cs typeface="Arial" panose="020B0604020202020204" pitchFamily="34" charset="0"/>
              </a:defRPr>
            </a:lvl1pPr>
          </a:lstStyle>
          <a:p>
            <a:pPr lvl="0"/>
            <a:r>
              <a:rPr lang="en-GB" dirty="0"/>
              <a:t>Summary points (1-3 points)</a:t>
            </a:r>
          </a:p>
        </p:txBody>
      </p:sp>
      <p:sp>
        <p:nvSpPr>
          <p:cNvPr id="28" name="Text Placeholder 7">
            <a:extLst>
              <a:ext uri="{FF2B5EF4-FFF2-40B4-BE49-F238E27FC236}">
                <a16:creationId xmlns:a16="http://schemas.microsoft.com/office/drawing/2014/main" id="{35A8692A-7C93-4E7B-8081-B364CA1F33C5}"/>
              </a:ext>
            </a:extLst>
          </p:cNvPr>
          <p:cNvSpPr>
            <a:spLocks noGrp="1"/>
          </p:cNvSpPr>
          <p:nvPr>
            <p:ph type="body" sz="quarter" idx="32" hasCustomPrompt="1"/>
          </p:nvPr>
        </p:nvSpPr>
        <p:spPr>
          <a:xfrm>
            <a:off x="7944536" y="4314018"/>
            <a:ext cx="3394800" cy="1367285"/>
          </a:xfrm>
          <a:prstGeom prst="rect">
            <a:avLst/>
          </a:prstGeom>
        </p:spPr>
        <p:txBody>
          <a:bodyPr/>
          <a:lstStyle>
            <a:lvl1pPr marL="285750" indent="-285750">
              <a:buFont typeface="Arial" panose="020B0604020202020204" pitchFamily="34" charset="0"/>
              <a:buChar char="•"/>
              <a:defRPr sz="1400" baseline="0">
                <a:solidFill>
                  <a:schemeClr val="tx1"/>
                </a:solidFill>
                <a:latin typeface="+mj-lt"/>
                <a:cs typeface="Arial" panose="020B0604020202020204" pitchFamily="34" charset="0"/>
              </a:defRPr>
            </a:lvl1pPr>
          </a:lstStyle>
          <a:p>
            <a:pPr lvl="0"/>
            <a:r>
              <a:rPr lang="en-GB" dirty="0"/>
              <a:t>Summary points (1-3 points)</a:t>
            </a:r>
          </a:p>
        </p:txBody>
      </p:sp>
      <p:cxnSp>
        <p:nvCxnSpPr>
          <p:cNvPr id="32" name="Straight Connector 31">
            <a:extLst>
              <a:ext uri="{FF2B5EF4-FFF2-40B4-BE49-F238E27FC236}">
                <a16:creationId xmlns:a16="http://schemas.microsoft.com/office/drawing/2014/main" id="{77E03632-36BC-4EE7-9C78-AE32B5335E2B}"/>
              </a:ext>
            </a:extLst>
          </p:cNvPr>
          <p:cNvCxnSpPr>
            <a:cxnSpLocks/>
          </p:cNvCxnSpPr>
          <p:nvPr userDrawn="1"/>
        </p:nvCxnSpPr>
        <p:spPr>
          <a:xfrm flipH="1">
            <a:off x="642075" y="853239"/>
            <a:ext cx="10905075"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9EC97C7-CFBF-4A9F-8DC2-83BD851321E6}"/>
              </a:ext>
            </a:extLst>
          </p:cNvPr>
          <p:cNvSpPr txBox="1"/>
          <p:nvPr userDrawn="1"/>
        </p:nvSpPr>
        <p:spPr>
          <a:xfrm>
            <a:off x="642076" y="348415"/>
            <a:ext cx="10902300" cy="523220"/>
          </a:xfrm>
          <a:prstGeom prst="rect">
            <a:avLst/>
          </a:prstGeom>
          <a:noFill/>
        </p:spPr>
        <p:txBody>
          <a:bodyPr wrap="square" rtlCol="0">
            <a:spAutoFit/>
          </a:bodyPr>
          <a:lstStyle/>
          <a:p>
            <a:r>
              <a:rPr lang="en-GB" sz="2800" b="1" spc="-50" baseline="0" dirty="0">
                <a:latin typeface="+mj-lt"/>
              </a:rPr>
              <a:t>EXECUTIVE SUMMARY</a:t>
            </a:r>
          </a:p>
        </p:txBody>
      </p:sp>
      <p:sp>
        <p:nvSpPr>
          <p:cNvPr id="21" name="Text Placeholder 2">
            <a:extLst>
              <a:ext uri="{FF2B5EF4-FFF2-40B4-BE49-F238E27FC236}">
                <a16:creationId xmlns:a16="http://schemas.microsoft.com/office/drawing/2014/main" id="{BAC90C20-21A6-4EA0-AD9B-2BC937369DA4}"/>
              </a:ext>
            </a:extLst>
          </p:cNvPr>
          <p:cNvSpPr>
            <a:spLocks noGrp="1"/>
          </p:cNvSpPr>
          <p:nvPr>
            <p:ph type="body" sz="quarter" idx="14" hasCustomPrompt="1"/>
          </p:nvPr>
        </p:nvSpPr>
        <p:spPr>
          <a:xfrm>
            <a:off x="9528175" y="0"/>
            <a:ext cx="2016125" cy="266700"/>
          </a:xfrm>
          <a:prstGeom prst="rect">
            <a:avLst/>
          </a:prstGeom>
          <a:solidFill>
            <a:schemeClr val="accent1">
              <a:lumMod val="20000"/>
              <a:lumOff val="80000"/>
            </a:schemeClr>
          </a:solidFill>
        </p:spPr>
        <p:txBody>
          <a:bodyPr anchor="ctr"/>
          <a:lstStyle>
            <a:lvl1pPr marL="0" indent="0" algn="ctr">
              <a:buNone/>
              <a:defRPr sz="1100" b="1" i="0" baseline="0">
                <a:solidFill>
                  <a:schemeClr val="tx1"/>
                </a:solidFill>
              </a:defRPr>
            </a:lvl1pPr>
          </a:lstStyle>
          <a:p>
            <a:pPr lvl="0"/>
            <a:r>
              <a:rPr lang="en-GB" dirty="0"/>
              <a:t>Add Coronavirus Label</a:t>
            </a:r>
          </a:p>
        </p:txBody>
      </p:sp>
    </p:spTree>
    <p:extLst>
      <p:ext uri="{BB962C8B-B14F-4D97-AF65-F5344CB8AC3E}">
        <p14:creationId xmlns:p14="http://schemas.microsoft.com/office/powerpoint/2010/main" val="2640326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sp>
        <p:nvSpPr>
          <p:cNvPr id="18" name="Slide Number Placeholder 2">
            <a:extLst>
              <a:ext uri="{FF2B5EF4-FFF2-40B4-BE49-F238E27FC236}">
                <a16:creationId xmlns:a16="http://schemas.microsoft.com/office/drawing/2014/main" id="{ED201D3A-3501-4A43-8D39-03F91888E2DA}"/>
              </a:ext>
            </a:extLst>
          </p:cNvPr>
          <p:cNvSpPr txBox="1">
            <a:spLocks/>
          </p:cNvSpPr>
          <p:nvPr userDrawn="1"/>
        </p:nvSpPr>
        <p:spPr>
          <a:xfrm>
            <a:off x="10829925" y="5832475"/>
            <a:ext cx="720000" cy="365125"/>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6738AC1-3D0A-4434-BE5F-6C9577C4BD6B}" type="slidenum">
              <a:rPr lang="en-GB" sz="1100" smtClean="0">
                <a:latin typeface="Graphik"/>
              </a:rPr>
              <a:pPr/>
              <a:t>‹#›</a:t>
            </a:fld>
            <a:endParaRPr lang="en-GB" sz="1100" dirty="0">
              <a:latin typeface="Graphik"/>
            </a:endParaRPr>
          </a:p>
        </p:txBody>
      </p:sp>
      <p:sp>
        <p:nvSpPr>
          <p:cNvPr id="19" name="Text Placeholder 8">
            <a:extLst>
              <a:ext uri="{FF2B5EF4-FFF2-40B4-BE49-F238E27FC236}">
                <a16:creationId xmlns:a16="http://schemas.microsoft.com/office/drawing/2014/main" id="{726DF47A-137F-49F0-AE64-949161012808}"/>
              </a:ext>
            </a:extLst>
          </p:cNvPr>
          <p:cNvSpPr>
            <a:spLocks noGrp="1"/>
          </p:cNvSpPr>
          <p:nvPr>
            <p:ph type="body" sz="quarter" idx="20" hasCustomPrompt="1"/>
          </p:nvPr>
        </p:nvSpPr>
        <p:spPr>
          <a:xfrm>
            <a:off x="642075" y="5832474"/>
            <a:ext cx="9982200" cy="365125"/>
          </a:xfrm>
          <a:prstGeom prst="rect">
            <a:avLst/>
          </a:prstGeom>
        </p:spPr>
        <p:txBody>
          <a:bodyPr anchor="b"/>
          <a:lstStyle>
            <a:lvl1pPr marL="0" indent="0">
              <a:buNone/>
              <a:defRPr sz="1100" cap="none" normalizeH="0" baseline="0">
                <a:solidFill>
                  <a:schemeClr val="bg1">
                    <a:lumMod val="50000"/>
                  </a:schemeClr>
                </a:solidFill>
                <a:latin typeface="Graphik"/>
              </a:defRPr>
            </a:lvl1pPr>
          </a:lstStyle>
          <a:p>
            <a:pPr lvl="0"/>
            <a:r>
              <a:rPr lang="en-GB" dirty="0"/>
              <a:t>Source:</a:t>
            </a:r>
          </a:p>
        </p:txBody>
      </p:sp>
      <p:sp>
        <p:nvSpPr>
          <p:cNvPr id="77" name="Text Placeholder 7">
            <a:extLst>
              <a:ext uri="{FF2B5EF4-FFF2-40B4-BE49-F238E27FC236}">
                <a16:creationId xmlns:a16="http://schemas.microsoft.com/office/drawing/2014/main" id="{D057458A-D937-4B8F-966B-3B7C16277510}"/>
              </a:ext>
            </a:extLst>
          </p:cNvPr>
          <p:cNvSpPr>
            <a:spLocks noGrp="1"/>
          </p:cNvSpPr>
          <p:nvPr>
            <p:ph type="body" sz="quarter" idx="23" hasCustomPrompt="1"/>
          </p:nvPr>
        </p:nvSpPr>
        <p:spPr>
          <a:xfrm>
            <a:off x="835039" y="1159932"/>
            <a:ext cx="3231106" cy="612000"/>
          </a:xfrm>
          <a:prstGeom prst="rect">
            <a:avLst/>
          </a:prstGeom>
        </p:spPr>
        <p:txBody>
          <a:bodyPr anchor="ctr"/>
          <a:lstStyle>
            <a:lvl1pPr marL="0" indent="0">
              <a:lnSpc>
                <a:spcPct val="100000"/>
              </a:lnSpc>
              <a:buFont typeface="Arial" panose="020B0604020202020204" pitchFamily="34" charset="0"/>
              <a:buNone/>
              <a:defRPr sz="1400" b="1" cap="none" baseline="0">
                <a:solidFill>
                  <a:schemeClr val="tx1"/>
                </a:solidFill>
                <a:latin typeface="+mj-lt"/>
                <a:cs typeface="Arial" panose="020B0604020202020204" pitchFamily="34" charset="0"/>
              </a:defRPr>
            </a:lvl1pPr>
          </a:lstStyle>
          <a:p>
            <a:pPr lvl="0"/>
            <a:r>
              <a:rPr lang="en-GB" dirty="0"/>
              <a:t>Short summary heading (two lines maximum)</a:t>
            </a:r>
          </a:p>
        </p:txBody>
      </p:sp>
      <p:sp>
        <p:nvSpPr>
          <p:cNvPr id="78" name="Text Placeholder 7">
            <a:extLst>
              <a:ext uri="{FF2B5EF4-FFF2-40B4-BE49-F238E27FC236}">
                <a16:creationId xmlns:a16="http://schemas.microsoft.com/office/drawing/2014/main" id="{88E1C70C-FFF6-4CAB-87A2-6FAA30BEA643}"/>
              </a:ext>
            </a:extLst>
          </p:cNvPr>
          <p:cNvSpPr>
            <a:spLocks noGrp="1"/>
          </p:cNvSpPr>
          <p:nvPr>
            <p:ph type="body" sz="quarter" idx="28" hasCustomPrompt="1"/>
          </p:nvPr>
        </p:nvSpPr>
        <p:spPr>
          <a:xfrm>
            <a:off x="4494050" y="1159932"/>
            <a:ext cx="3231106" cy="612000"/>
          </a:xfrm>
          <a:prstGeom prst="rect">
            <a:avLst/>
          </a:prstGeom>
        </p:spPr>
        <p:txBody>
          <a:bodyPr anchor="ctr"/>
          <a:lstStyle>
            <a:lvl1pPr marL="0" indent="0">
              <a:lnSpc>
                <a:spcPct val="100000"/>
              </a:lnSpc>
              <a:buFont typeface="Arial" panose="020B0604020202020204" pitchFamily="34" charset="0"/>
              <a:buNone/>
              <a:defRPr sz="1400" b="1" cap="none" baseline="0">
                <a:solidFill>
                  <a:schemeClr val="tx1"/>
                </a:solidFill>
                <a:latin typeface="+mj-lt"/>
                <a:cs typeface="Arial" panose="020B0604020202020204" pitchFamily="34" charset="0"/>
              </a:defRPr>
            </a:lvl1pPr>
          </a:lstStyle>
          <a:p>
            <a:pPr lvl="0"/>
            <a:r>
              <a:rPr lang="en-GB" dirty="0"/>
              <a:t>Short summary heading (two lines maximum)</a:t>
            </a:r>
          </a:p>
        </p:txBody>
      </p:sp>
      <p:sp>
        <p:nvSpPr>
          <p:cNvPr id="79" name="Text Placeholder 7">
            <a:extLst>
              <a:ext uri="{FF2B5EF4-FFF2-40B4-BE49-F238E27FC236}">
                <a16:creationId xmlns:a16="http://schemas.microsoft.com/office/drawing/2014/main" id="{7F154C04-EC17-4E35-BEEF-95DF7C9D6FE9}"/>
              </a:ext>
            </a:extLst>
          </p:cNvPr>
          <p:cNvSpPr>
            <a:spLocks noGrp="1"/>
          </p:cNvSpPr>
          <p:nvPr>
            <p:ph type="body" sz="quarter" idx="29" hasCustomPrompt="1"/>
          </p:nvPr>
        </p:nvSpPr>
        <p:spPr>
          <a:xfrm>
            <a:off x="8108923" y="1159932"/>
            <a:ext cx="3231106" cy="612000"/>
          </a:xfrm>
          <a:prstGeom prst="rect">
            <a:avLst/>
          </a:prstGeom>
        </p:spPr>
        <p:txBody>
          <a:bodyPr anchor="ctr"/>
          <a:lstStyle>
            <a:lvl1pPr marL="0" indent="0">
              <a:lnSpc>
                <a:spcPct val="100000"/>
              </a:lnSpc>
              <a:buFont typeface="Arial" panose="020B0604020202020204" pitchFamily="34" charset="0"/>
              <a:buNone/>
              <a:defRPr sz="1400" b="1" cap="none" baseline="0">
                <a:solidFill>
                  <a:schemeClr val="tx1"/>
                </a:solidFill>
                <a:latin typeface="+mj-lt"/>
                <a:cs typeface="Arial" panose="020B0604020202020204" pitchFamily="34" charset="0"/>
              </a:defRPr>
            </a:lvl1pPr>
          </a:lstStyle>
          <a:p>
            <a:pPr lvl="0"/>
            <a:r>
              <a:rPr lang="en-GB" dirty="0"/>
              <a:t>Short summary heading (two lines maximum)</a:t>
            </a:r>
          </a:p>
        </p:txBody>
      </p:sp>
      <p:sp>
        <p:nvSpPr>
          <p:cNvPr id="74" name="Picture Placeholder 5">
            <a:extLst>
              <a:ext uri="{FF2B5EF4-FFF2-40B4-BE49-F238E27FC236}">
                <a16:creationId xmlns:a16="http://schemas.microsoft.com/office/drawing/2014/main" id="{FBD514DD-4480-4C81-9B66-AF30771ADECA}"/>
              </a:ext>
            </a:extLst>
          </p:cNvPr>
          <p:cNvSpPr>
            <a:spLocks noGrp="1"/>
          </p:cNvSpPr>
          <p:nvPr>
            <p:ph type="pic" sz="quarter" idx="26" hasCustomPrompt="1"/>
          </p:nvPr>
        </p:nvSpPr>
        <p:spPr>
          <a:xfrm>
            <a:off x="4494050" y="1823995"/>
            <a:ext cx="3231106" cy="2343600"/>
          </a:xfrm>
          <a:prstGeom prst="rect">
            <a:avLst/>
          </a:prstGeom>
          <a:solidFill>
            <a:schemeClr val="bg1">
              <a:lumMod val="95000"/>
            </a:schemeClr>
          </a:solidFill>
        </p:spPr>
        <p:txBody>
          <a:bodyPr/>
          <a:lstStyle>
            <a:lvl1pPr marL="0" indent="0">
              <a:lnSpc>
                <a:spcPct val="100000"/>
              </a:lnSpc>
              <a:buNone/>
              <a:defRPr sz="1200" b="1"/>
            </a:lvl1pPr>
          </a:lstStyle>
          <a:p>
            <a:r>
              <a:rPr lang="en-GB" dirty="0"/>
              <a:t>Click to insert or copy picture (do this first then post borders from index pages)</a:t>
            </a:r>
          </a:p>
        </p:txBody>
      </p:sp>
      <p:sp>
        <p:nvSpPr>
          <p:cNvPr id="75" name="Picture Placeholder 5">
            <a:extLst>
              <a:ext uri="{FF2B5EF4-FFF2-40B4-BE49-F238E27FC236}">
                <a16:creationId xmlns:a16="http://schemas.microsoft.com/office/drawing/2014/main" id="{FC521AAE-4F29-4B23-86D0-E8A8CF1372B4}"/>
              </a:ext>
            </a:extLst>
          </p:cNvPr>
          <p:cNvSpPr>
            <a:spLocks noGrp="1"/>
          </p:cNvSpPr>
          <p:nvPr>
            <p:ph type="pic" sz="quarter" idx="27" hasCustomPrompt="1"/>
          </p:nvPr>
        </p:nvSpPr>
        <p:spPr>
          <a:xfrm>
            <a:off x="8113168" y="1823995"/>
            <a:ext cx="3231106" cy="2343600"/>
          </a:xfrm>
          <a:prstGeom prst="rect">
            <a:avLst/>
          </a:prstGeom>
          <a:solidFill>
            <a:schemeClr val="bg1">
              <a:lumMod val="95000"/>
            </a:schemeClr>
          </a:solidFill>
        </p:spPr>
        <p:txBody>
          <a:bodyPr/>
          <a:lstStyle>
            <a:lvl1pPr marL="0" indent="0">
              <a:lnSpc>
                <a:spcPct val="100000"/>
              </a:lnSpc>
              <a:buNone/>
              <a:defRPr sz="1200" b="1"/>
            </a:lvl1pPr>
          </a:lstStyle>
          <a:p>
            <a:r>
              <a:rPr lang="en-GB" dirty="0"/>
              <a:t>Click to insert or copy picture (do this first then post borders from index pages)</a:t>
            </a:r>
          </a:p>
        </p:txBody>
      </p:sp>
      <p:sp>
        <p:nvSpPr>
          <p:cNvPr id="76" name="Picture Placeholder 5">
            <a:extLst>
              <a:ext uri="{FF2B5EF4-FFF2-40B4-BE49-F238E27FC236}">
                <a16:creationId xmlns:a16="http://schemas.microsoft.com/office/drawing/2014/main" id="{3F383D8A-4717-4EC0-B992-7D262D66D5BC}"/>
              </a:ext>
            </a:extLst>
          </p:cNvPr>
          <p:cNvSpPr>
            <a:spLocks noGrp="1"/>
          </p:cNvSpPr>
          <p:nvPr>
            <p:ph type="pic" sz="quarter" idx="22" hasCustomPrompt="1"/>
          </p:nvPr>
        </p:nvSpPr>
        <p:spPr>
          <a:xfrm>
            <a:off x="835039" y="1823995"/>
            <a:ext cx="3231106" cy="2343600"/>
          </a:xfrm>
          <a:prstGeom prst="rect">
            <a:avLst/>
          </a:prstGeom>
          <a:solidFill>
            <a:schemeClr val="bg1">
              <a:lumMod val="95000"/>
            </a:schemeClr>
          </a:solidFill>
        </p:spPr>
        <p:txBody>
          <a:bodyPr/>
          <a:lstStyle>
            <a:lvl1pPr marL="0" indent="0">
              <a:lnSpc>
                <a:spcPct val="100000"/>
              </a:lnSpc>
              <a:buNone/>
              <a:defRPr sz="1200" b="1"/>
            </a:lvl1pPr>
          </a:lstStyle>
          <a:p>
            <a:r>
              <a:rPr lang="en-GB" dirty="0"/>
              <a:t>Click to insert or copy picture (do this first then post borders from index pages)</a:t>
            </a:r>
          </a:p>
        </p:txBody>
      </p:sp>
      <p:sp>
        <p:nvSpPr>
          <p:cNvPr id="26" name="Text Placeholder 7">
            <a:extLst>
              <a:ext uri="{FF2B5EF4-FFF2-40B4-BE49-F238E27FC236}">
                <a16:creationId xmlns:a16="http://schemas.microsoft.com/office/drawing/2014/main" id="{6CF0C66D-8D92-4512-934F-212E9AFB575C}"/>
              </a:ext>
            </a:extLst>
          </p:cNvPr>
          <p:cNvSpPr>
            <a:spLocks noGrp="1"/>
          </p:cNvSpPr>
          <p:nvPr>
            <p:ph type="body" sz="quarter" idx="30" hasCustomPrompt="1"/>
          </p:nvPr>
        </p:nvSpPr>
        <p:spPr>
          <a:xfrm>
            <a:off x="680175" y="4314018"/>
            <a:ext cx="3394801" cy="1367285"/>
          </a:xfrm>
          <a:prstGeom prst="rect">
            <a:avLst/>
          </a:prstGeom>
        </p:spPr>
        <p:txBody>
          <a:bodyPr/>
          <a:lstStyle>
            <a:lvl1pPr marL="285750" indent="-285750">
              <a:buFont typeface="Arial" panose="020B0604020202020204" pitchFamily="34" charset="0"/>
              <a:buChar char="•"/>
              <a:defRPr sz="1400" baseline="0">
                <a:solidFill>
                  <a:schemeClr val="tx1"/>
                </a:solidFill>
                <a:latin typeface="+mj-lt"/>
                <a:cs typeface="Arial" panose="020B0604020202020204" pitchFamily="34" charset="0"/>
              </a:defRPr>
            </a:lvl1pPr>
          </a:lstStyle>
          <a:p>
            <a:pPr lvl="0"/>
            <a:r>
              <a:rPr lang="en-GB" dirty="0"/>
              <a:t>Summary points (1-3 points)</a:t>
            </a:r>
          </a:p>
        </p:txBody>
      </p:sp>
      <p:sp>
        <p:nvSpPr>
          <p:cNvPr id="27" name="Text Placeholder 7">
            <a:extLst>
              <a:ext uri="{FF2B5EF4-FFF2-40B4-BE49-F238E27FC236}">
                <a16:creationId xmlns:a16="http://schemas.microsoft.com/office/drawing/2014/main" id="{9FF71F83-6259-428B-86EF-3E58D89F8926}"/>
              </a:ext>
            </a:extLst>
          </p:cNvPr>
          <p:cNvSpPr>
            <a:spLocks noGrp="1"/>
          </p:cNvSpPr>
          <p:nvPr>
            <p:ph type="body" sz="quarter" idx="31" hasCustomPrompt="1"/>
          </p:nvPr>
        </p:nvSpPr>
        <p:spPr>
          <a:xfrm>
            <a:off x="4329661" y="4314018"/>
            <a:ext cx="3394800" cy="1367285"/>
          </a:xfrm>
          <a:prstGeom prst="rect">
            <a:avLst/>
          </a:prstGeom>
        </p:spPr>
        <p:txBody>
          <a:bodyPr/>
          <a:lstStyle>
            <a:lvl1pPr marL="285750" indent="-285750">
              <a:buFont typeface="Arial" panose="020B0604020202020204" pitchFamily="34" charset="0"/>
              <a:buChar char="•"/>
              <a:defRPr sz="1400" baseline="0">
                <a:solidFill>
                  <a:schemeClr val="tx1"/>
                </a:solidFill>
                <a:latin typeface="+mj-lt"/>
                <a:cs typeface="Arial" panose="020B0604020202020204" pitchFamily="34" charset="0"/>
              </a:defRPr>
            </a:lvl1pPr>
          </a:lstStyle>
          <a:p>
            <a:pPr lvl="0"/>
            <a:r>
              <a:rPr lang="en-GB" dirty="0"/>
              <a:t>Summary points (1-3 points)</a:t>
            </a:r>
          </a:p>
        </p:txBody>
      </p:sp>
      <p:sp>
        <p:nvSpPr>
          <p:cNvPr id="28" name="Text Placeholder 7">
            <a:extLst>
              <a:ext uri="{FF2B5EF4-FFF2-40B4-BE49-F238E27FC236}">
                <a16:creationId xmlns:a16="http://schemas.microsoft.com/office/drawing/2014/main" id="{35A8692A-7C93-4E7B-8081-B364CA1F33C5}"/>
              </a:ext>
            </a:extLst>
          </p:cNvPr>
          <p:cNvSpPr>
            <a:spLocks noGrp="1"/>
          </p:cNvSpPr>
          <p:nvPr>
            <p:ph type="body" sz="quarter" idx="32" hasCustomPrompt="1"/>
          </p:nvPr>
        </p:nvSpPr>
        <p:spPr>
          <a:xfrm>
            <a:off x="7944536" y="4314018"/>
            <a:ext cx="3394800" cy="1367285"/>
          </a:xfrm>
          <a:prstGeom prst="rect">
            <a:avLst/>
          </a:prstGeom>
        </p:spPr>
        <p:txBody>
          <a:bodyPr/>
          <a:lstStyle>
            <a:lvl1pPr marL="285750" indent="-285750">
              <a:buFont typeface="Arial" panose="020B0604020202020204" pitchFamily="34" charset="0"/>
              <a:buChar char="•"/>
              <a:defRPr sz="1400" baseline="0">
                <a:solidFill>
                  <a:schemeClr val="tx1"/>
                </a:solidFill>
                <a:latin typeface="+mj-lt"/>
                <a:cs typeface="Arial" panose="020B0604020202020204" pitchFamily="34" charset="0"/>
              </a:defRPr>
            </a:lvl1pPr>
          </a:lstStyle>
          <a:p>
            <a:pPr lvl="0"/>
            <a:r>
              <a:rPr lang="en-GB" dirty="0"/>
              <a:t>Summary points (1-3 points)</a:t>
            </a:r>
          </a:p>
          <a:p>
            <a:pPr lvl="0"/>
            <a:endParaRPr lang="en-GB" dirty="0"/>
          </a:p>
        </p:txBody>
      </p:sp>
      <p:sp>
        <p:nvSpPr>
          <p:cNvPr id="31" name="Title 1">
            <a:extLst>
              <a:ext uri="{FF2B5EF4-FFF2-40B4-BE49-F238E27FC236}">
                <a16:creationId xmlns:a16="http://schemas.microsoft.com/office/drawing/2014/main" id="{A890692F-40A0-4986-8FEB-8BB20D0E2CE2}"/>
              </a:ext>
            </a:extLst>
          </p:cNvPr>
          <p:cNvSpPr>
            <a:spLocks noGrp="1"/>
          </p:cNvSpPr>
          <p:nvPr>
            <p:ph type="title" hasCustomPrompt="1"/>
          </p:nvPr>
        </p:nvSpPr>
        <p:spPr>
          <a:xfrm>
            <a:off x="644850" y="313627"/>
            <a:ext cx="10902300" cy="612000"/>
          </a:xfrm>
          <a:prstGeom prst="rect">
            <a:avLst/>
          </a:prstGeom>
        </p:spPr>
        <p:txBody>
          <a:bodyPr anchor="ctr"/>
          <a:lstStyle>
            <a:lvl1pPr>
              <a:defRPr sz="2800" b="1" kern="1200" cap="all" spc="-50" baseline="0">
                <a:solidFill>
                  <a:schemeClr val="tx1"/>
                </a:solidFill>
                <a:latin typeface="+mj-lt"/>
                <a:cs typeface="Arial" panose="020B0604020202020204" pitchFamily="34" charset="0"/>
              </a:defRPr>
            </a:lvl1pPr>
          </a:lstStyle>
          <a:p>
            <a:r>
              <a:rPr lang="en-US" dirty="0"/>
              <a:t>SECTION summary</a:t>
            </a:r>
            <a:endParaRPr lang="en-GB" dirty="0"/>
          </a:p>
        </p:txBody>
      </p:sp>
      <p:cxnSp>
        <p:nvCxnSpPr>
          <p:cNvPr id="32" name="Straight Connector 31">
            <a:extLst>
              <a:ext uri="{FF2B5EF4-FFF2-40B4-BE49-F238E27FC236}">
                <a16:creationId xmlns:a16="http://schemas.microsoft.com/office/drawing/2014/main" id="{77E03632-36BC-4EE7-9C78-AE32B5335E2B}"/>
              </a:ext>
            </a:extLst>
          </p:cNvPr>
          <p:cNvCxnSpPr>
            <a:cxnSpLocks/>
          </p:cNvCxnSpPr>
          <p:nvPr userDrawn="1"/>
        </p:nvCxnSpPr>
        <p:spPr>
          <a:xfrm flipH="1">
            <a:off x="642075" y="853239"/>
            <a:ext cx="10905075"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0" name="Text Placeholder 2">
            <a:extLst>
              <a:ext uri="{FF2B5EF4-FFF2-40B4-BE49-F238E27FC236}">
                <a16:creationId xmlns:a16="http://schemas.microsoft.com/office/drawing/2014/main" id="{076457ED-84D7-410B-A0E0-249DA8672903}"/>
              </a:ext>
            </a:extLst>
          </p:cNvPr>
          <p:cNvSpPr>
            <a:spLocks noGrp="1"/>
          </p:cNvSpPr>
          <p:nvPr>
            <p:ph type="body" sz="quarter" idx="14" hasCustomPrompt="1"/>
          </p:nvPr>
        </p:nvSpPr>
        <p:spPr>
          <a:xfrm>
            <a:off x="9528175" y="0"/>
            <a:ext cx="2016125" cy="266700"/>
          </a:xfrm>
          <a:prstGeom prst="rect">
            <a:avLst/>
          </a:prstGeom>
          <a:solidFill>
            <a:schemeClr val="accent1">
              <a:lumMod val="20000"/>
              <a:lumOff val="80000"/>
            </a:schemeClr>
          </a:solidFill>
        </p:spPr>
        <p:txBody>
          <a:bodyPr anchor="ctr"/>
          <a:lstStyle>
            <a:lvl1pPr marL="0" indent="0" algn="ctr">
              <a:buNone/>
              <a:defRPr sz="1100" b="1" i="0" baseline="0">
                <a:solidFill>
                  <a:schemeClr val="tx1"/>
                </a:solidFill>
              </a:defRPr>
            </a:lvl1pPr>
          </a:lstStyle>
          <a:p>
            <a:pPr lvl="0"/>
            <a:r>
              <a:rPr lang="en-GB" dirty="0"/>
              <a:t>Add Coronavirus Label</a:t>
            </a:r>
          </a:p>
        </p:txBody>
      </p:sp>
    </p:spTree>
    <p:extLst>
      <p:ext uri="{BB962C8B-B14F-4D97-AF65-F5344CB8AC3E}">
        <p14:creationId xmlns:p14="http://schemas.microsoft.com/office/powerpoint/2010/main" val="1131534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NULL" TargetMode="Externa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06E4CF-99CA-4DAA-9C72-9E32014DA342}"/>
              </a:ext>
            </a:extLst>
          </p:cNvPr>
          <p:cNvPicPr>
            <a:picLocks noChangeAspect="1"/>
          </p:cNvPicPr>
          <p:nvPr userDrawn="1"/>
        </p:nvPicPr>
        <p:blipFill rotWithShape="1">
          <a:blip r:embed="rId13" r:link="rId14"/>
          <a:srcRect t="84598"/>
          <a:stretch>
            <a:fillRect/>
          </a:stretch>
        </p:blipFill>
        <p:spPr>
          <a:xfrm>
            <a:off x="0" y="5801710"/>
            <a:ext cx="12192000" cy="1056290"/>
          </a:xfrm>
          <a:prstGeom prst="rect">
            <a:avLst/>
          </a:prstGeom>
        </p:spPr>
      </p:pic>
    </p:spTree>
    <p:extLst>
      <p:ext uri="{BB962C8B-B14F-4D97-AF65-F5344CB8AC3E}">
        <p14:creationId xmlns:p14="http://schemas.microsoft.com/office/powerpoint/2010/main" val="39574565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E5B4A67-1F21-45C5-BDC9-7B57455A02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738AC1-3D0A-4434-BE5F-6C9577C4BD6B}" type="slidenum">
              <a:rPr lang="en-GB" smtClean="0"/>
              <a:t>‹#›</a:t>
            </a:fld>
            <a:endParaRPr lang="en-GB" dirty="0"/>
          </a:p>
        </p:txBody>
      </p:sp>
      <p:sp>
        <p:nvSpPr>
          <p:cNvPr id="9" name="Rectangle 8">
            <a:extLst>
              <a:ext uri="{FF2B5EF4-FFF2-40B4-BE49-F238E27FC236}">
                <a16:creationId xmlns:a16="http://schemas.microsoft.com/office/drawing/2014/main" id="{E49DD625-580A-485F-8621-77F430A92A44}"/>
              </a:ext>
            </a:extLst>
          </p:cNvPr>
          <p:cNvSpPr/>
          <p:nvPr userDrawn="1"/>
        </p:nvSpPr>
        <p:spPr>
          <a:xfrm>
            <a:off x="630622" y="3365938"/>
            <a:ext cx="3965025" cy="16474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a:extLst>
              <a:ext uri="{FF2B5EF4-FFF2-40B4-BE49-F238E27FC236}">
                <a16:creationId xmlns:a16="http://schemas.microsoft.com/office/drawing/2014/main" id="{F2981FA0-D041-4D7D-B077-9CACF2C91998}"/>
              </a:ext>
            </a:extLst>
          </p:cNvPr>
          <p:cNvPicPr>
            <a:picLocks noChangeAspect="1"/>
          </p:cNvPicPr>
          <p:nvPr userDrawn="1"/>
        </p:nvPicPr>
        <p:blipFill rotWithShape="1">
          <a:blip r:embed="rId16"/>
          <a:srcRect l="4180"/>
          <a:stretch/>
        </p:blipFill>
        <p:spPr>
          <a:xfrm>
            <a:off x="0" y="0"/>
            <a:ext cx="12192000" cy="6858000"/>
          </a:xfrm>
          <a:prstGeom prst="rect">
            <a:avLst/>
          </a:prstGeom>
        </p:spPr>
      </p:pic>
    </p:spTree>
    <p:extLst>
      <p:ext uri="{BB962C8B-B14F-4D97-AF65-F5344CB8AC3E}">
        <p14:creationId xmlns:p14="http://schemas.microsoft.com/office/powerpoint/2010/main" val="6608406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www.lumina-intelligence.com/total-eating-and-drinking-out-market-reports/uk-eating-out-market-report-2021/" TargetMode="External"/><Relationship Id="rId2" Type="http://schemas.openxmlformats.org/officeDocument/2006/relationships/hyperlink" Target="mailto:Holly.franklin@lumina-intelligence.com" TargetMode="Externa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CAEF735-D382-431A-88FC-7B0596049239}"/>
              </a:ext>
            </a:extLst>
          </p:cNvPr>
          <p:cNvSpPr>
            <a:spLocks noGrp="1"/>
          </p:cNvSpPr>
          <p:nvPr>
            <p:ph type="body" sz="quarter" idx="14"/>
          </p:nvPr>
        </p:nvSpPr>
        <p:spPr/>
        <p:txBody>
          <a:bodyPr/>
          <a:lstStyle/>
          <a:p>
            <a:r>
              <a:rPr lang="en-GB" dirty="0"/>
              <a:t>UK Convenience Market Report 2021</a:t>
            </a:r>
          </a:p>
        </p:txBody>
      </p:sp>
      <p:sp>
        <p:nvSpPr>
          <p:cNvPr id="5" name="Text Placeholder 4">
            <a:extLst>
              <a:ext uri="{FF2B5EF4-FFF2-40B4-BE49-F238E27FC236}">
                <a16:creationId xmlns:a16="http://schemas.microsoft.com/office/drawing/2014/main" id="{78A55F0C-B0CA-47B4-9711-6BEFCF384AA1}"/>
              </a:ext>
            </a:extLst>
          </p:cNvPr>
          <p:cNvSpPr>
            <a:spLocks noGrp="1"/>
          </p:cNvSpPr>
          <p:nvPr>
            <p:ph type="body" sz="quarter" idx="15"/>
          </p:nvPr>
        </p:nvSpPr>
        <p:spPr/>
        <p:txBody>
          <a:bodyPr/>
          <a:lstStyle/>
          <a:p>
            <a:r>
              <a:rPr lang="en-GB" dirty="0"/>
              <a:t>Report sample and table of contents</a:t>
            </a:r>
          </a:p>
        </p:txBody>
      </p:sp>
    </p:spTree>
    <p:extLst>
      <p:ext uri="{BB962C8B-B14F-4D97-AF65-F5344CB8AC3E}">
        <p14:creationId xmlns:p14="http://schemas.microsoft.com/office/powerpoint/2010/main" val="1629351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29A8C01F-4AA6-478F-A62F-F17ABF5E1DD7}"/>
              </a:ext>
            </a:extLst>
          </p:cNvPr>
          <p:cNvSpPr>
            <a:spLocks noGrp="1"/>
          </p:cNvSpPr>
          <p:nvPr>
            <p:ph type="title"/>
          </p:nvPr>
        </p:nvSpPr>
        <p:spPr/>
        <p:txBody>
          <a:bodyPr/>
          <a:lstStyle/>
          <a:p>
            <a:r>
              <a:rPr lang="en-GB" dirty="0"/>
              <a:t>TABLE OF CONTENTS </a:t>
            </a:r>
          </a:p>
        </p:txBody>
      </p:sp>
      <p:graphicFrame>
        <p:nvGraphicFramePr>
          <p:cNvPr id="5" name="Table 2">
            <a:extLst>
              <a:ext uri="{FF2B5EF4-FFF2-40B4-BE49-F238E27FC236}">
                <a16:creationId xmlns:a16="http://schemas.microsoft.com/office/drawing/2014/main" id="{BEC479CC-5D3E-416E-8AE4-1C1E174FA79D}"/>
              </a:ext>
            </a:extLst>
          </p:cNvPr>
          <p:cNvGraphicFramePr>
            <a:graphicFrameLocks noGrp="1"/>
          </p:cNvGraphicFramePr>
          <p:nvPr>
            <p:extLst>
              <p:ext uri="{D42A27DB-BD31-4B8C-83A1-F6EECF244321}">
                <p14:modId xmlns:p14="http://schemas.microsoft.com/office/powerpoint/2010/main" val="3997802168"/>
              </p:ext>
            </p:extLst>
          </p:nvPr>
        </p:nvGraphicFramePr>
        <p:xfrm>
          <a:off x="746546" y="1027416"/>
          <a:ext cx="9900195" cy="5242560"/>
        </p:xfrm>
        <a:graphic>
          <a:graphicData uri="http://schemas.openxmlformats.org/drawingml/2006/table">
            <a:tbl>
              <a:tblPr bandRow="1">
                <a:tableStyleId>{72833802-FEF1-4C79-8D5D-14CF1EAF98D9}</a:tableStyleId>
              </a:tblPr>
              <a:tblGrid>
                <a:gridCol w="9900195">
                  <a:extLst>
                    <a:ext uri="{9D8B030D-6E8A-4147-A177-3AD203B41FA5}">
                      <a16:colId xmlns:a16="http://schemas.microsoft.com/office/drawing/2014/main" val="2940090173"/>
                    </a:ext>
                  </a:extLst>
                </a:gridCol>
              </a:tblGrid>
              <a:tr h="132256">
                <a:tc>
                  <a:txBody>
                    <a:bodyPr/>
                    <a:lstStyle/>
                    <a:p>
                      <a:r>
                        <a:rPr lang="en-GB" sz="1400" dirty="0">
                          <a:solidFill>
                            <a:schemeClr val="bg1"/>
                          </a:solidFill>
                        </a:rPr>
                        <a:t>Shopper Overview &amp; Demographics</a:t>
                      </a:r>
                    </a:p>
                  </a:txBody>
                  <a:tcPr>
                    <a:lnB w="6350" cap="flat" cmpd="sng" algn="ctr">
                      <a:noFill/>
                      <a:prstDash val="solid"/>
                      <a:miter lim="800000"/>
                    </a:lnB>
                    <a:solidFill>
                      <a:schemeClr val="tx2"/>
                    </a:solidFill>
                  </a:tcPr>
                </a:tc>
                <a:extLst>
                  <a:ext uri="{0D108BD9-81ED-4DB2-BD59-A6C34878D82A}">
                    <a16:rowId xmlns:a16="http://schemas.microsoft.com/office/drawing/2014/main" val="421675496"/>
                  </a:ext>
                </a:extLst>
              </a:tr>
              <a:tr h="122169">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GB" sz="1200" dirty="0"/>
                        <a:t>Average shopper basket spend, visit frequency and basket size (Managed convenience vs symbols &amp; independents)</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282401227"/>
                  </a:ext>
                </a:extLst>
              </a:tr>
              <a:tr h="122169">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GB" sz="1200" dirty="0"/>
                        <a:t>Shopper penetration and average basket spend, visit frequency and basket size by age</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06228345"/>
                  </a:ext>
                </a:extLst>
              </a:tr>
              <a:tr h="122169">
                <a:tc>
                  <a:txBody>
                    <a:bodyPr/>
                    <a:lstStyle/>
                    <a:p>
                      <a:pPr lvl="1"/>
                      <a:r>
                        <a:rPr lang="en-GB" sz="1200" dirty="0"/>
                        <a:t>Convenience shopper demographic (age, social grade, living situation)</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496048461"/>
                  </a:ext>
                </a:extLst>
              </a:tr>
              <a:tr h="122169">
                <a:tc>
                  <a:txBody>
                    <a:bodyPr/>
                    <a:lstStyle/>
                    <a:p>
                      <a:pPr lvl="1"/>
                      <a:r>
                        <a:rPr lang="en-GB" sz="1200" dirty="0"/>
                        <a:t>Top 15 shopper missions within convenience</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2032074957"/>
                  </a:ext>
                </a:extLst>
              </a:tr>
              <a:tr h="122169">
                <a:tc>
                  <a:txBody>
                    <a:bodyPr/>
                    <a:lstStyle/>
                    <a:p>
                      <a:pPr lvl="1"/>
                      <a:r>
                        <a:rPr lang="en-GB" sz="1200" dirty="0"/>
                        <a:t>Top shopper missions by age</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3021853827"/>
                  </a:ext>
                </a:extLst>
              </a:tr>
              <a:tr h="122169">
                <a:tc>
                  <a:txBody>
                    <a:bodyPr/>
                    <a:lstStyle/>
                    <a:p>
                      <a:pPr lvl="1"/>
                      <a:r>
                        <a:rPr lang="en-GB" sz="1200" dirty="0"/>
                        <a:t>Food to go mission by age</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490627957"/>
                  </a:ext>
                </a:extLst>
              </a:tr>
              <a:tr h="122169">
                <a:tc>
                  <a:txBody>
                    <a:bodyPr/>
                    <a:lstStyle/>
                    <a:p>
                      <a:pPr lvl="1"/>
                      <a:r>
                        <a:rPr lang="en-GB" sz="1200" dirty="0"/>
                        <a:t>A focus on 25-34 year olds in convenience</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2358847599"/>
                  </a:ext>
                </a:extLst>
              </a:tr>
              <a:tr h="122169">
                <a:tc>
                  <a:txBody>
                    <a:bodyPr/>
                    <a:lstStyle/>
                    <a:p>
                      <a:pPr lvl="1"/>
                      <a:r>
                        <a:rPr lang="en-GB" sz="1200" dirty="0"/>
                        <a:t>Top drivers to convenience stores</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2785180031"/>
                  </a:ext>
                </a:extLst>
              </a:tr>
              <a:tr h="122169">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GB" sz="1200" dirty="0"/>
                        <a:t>Top drivers to convenience stores (Managed convenience vs symbols &amp; independents)</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3262868843"/>
                  </a:ext>
                </a:extLst>
              </a:tr>
              <a:tr h="122169">
                <a:tc>
                  <a:txBody>
                    <a:bodyPr/>
                    <a:lstStyle/>
                    <a:p>
                      <a:pPr lvl="1"/>
                      <a:r>
                        <a:rPr lang="en-GB" sz="1200" dirty="0"/>
                        <a:t>Top 10 category drivers to store</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650924830"/>
                  </a:ext>
                </a:extLst>
              </a:tr>
              <a:tr h="122169">
                <a:tc>
                  <a:txBody>
                    <a:bodyPr/>
                    <a:lstStyle/>
                    <a:p>
                      <a:pPr lvl="1"/>
                      <a:r>
                        <a:rPr lang="en-GB" sz="1200" dirty="0"/>
                        <a:t>Top 10 categories bought</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065309819"/>
                  </a:ext>
                </a:extLst>
              </a:tr>
              <a:tr h="122169">
                <a:tc>
                  <a:txBody>
                    <a:bodyPr/>
                    <a:lstStyle/>
                    <a:p>
                      <a:pPr lvl="1"/>
                      <a:r>
                        <a:rPr lang="en-GB" sz="1200" dirty="0"/>
                        <a:t>Top categories purchased on impulse and reasons for impulse purchasing</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2474981325"/>
                  </a:ext>
                </a:extLst>
              </a:tr>
              <a:tr h="122169">
                <a:tc>
                  <a:txBody>
                    <a:bodyPr/>
                    <a:lstStyle/>
                    <a:p>
                      <a:pPr lvl="1"/>
                      <a:r>
                        <a:rPr lang="en-GB" sz="1200" dirty="0"/>
                        <a:t>Top categories purchased on impulse (Managed convenience vs symbols &amp; independents)</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3766496686"/>
                  </a:ext>
                </a:extLst>
              </a:tr>
              <a:tr h="122169">
                <a:tc>
                  <a:txBody>
                    <a:bodyPr/>
                    <a:lstStyle/>
                    <a:p>
                      <a:pPr lvl="1"/>
                      <a:r>
                        <a:rPr lang="en-GB" sz="1200" dirty="0"/>
                        <a:t>Top categories for PMP purchases</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3621327534"/>
                  </a:ext>
                </a:extLst>
              </a:tr>
              <a:tr h="122169">
                <a:tc>
                  <a:txBody>
                    <a:bodyPr/>
                    <a:lstStyle/>
                    <a:p>
                      <a:pPr lvl="1"/>
                      <a:r>
                        <a:rPr lang="en-GB" sz="1200" dirty="0"/>
                        <a:t>Impulse and PMP purchases by age</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3823302995"/>
                  </a:ext>
                </a:extLst>
              </a:tr>
              <a:tr h="122169">
                <a:tc>
                  <a:txBody>
                    <a:bodyPr/>
                    <a:lstStyle/>
                    <a:p>
                      <a:pPr lvl="1"/>
                      <a:r>
                        <a:rPr lang="en-GB" sz="1200" dirty="0"/>
                        <a:t>Top categories purchased on promotion (by age)</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4240131825"/>
                  </a:ext>
                </a:extLst>
              </a:tr>
              <a:tr h="122169">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GB" sz="1200" dirty="0"/>
                        <a:t>Shopper importance factors </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3503772353"/>
                  </a:ext>
                </a:extLst>
              </a:tr>
              <a:tr h="122169">
                <a:tc>
                  <a:txBody>
                    <a:bodyPr/>
                    <a:lstStyle/>
                    <a:p>
                      <a:pPr lvl="1"/>
                      <a:r>
                        <a:rPr lang="en-GB" sz="1200" dirty="0"/>
                        <a:t>The psychographics of convenience shoppers</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3373402024"/>
                  </a:ext>
                </a:extLst>
              </a:tr>
            </a:tbl>
          </a:graphicData>
        </a:graphic>
      </p:graphicFrame>
    </p:spTree>
    <p:extLst>
      <p:ext uri="{BB962C8B-B14F-4D97-AF65-F5344CB8AC3E}">
        <p14:creationId xmlns:p14="http://schemas.microsoft.com/office/powerpoint/2010/main" val="1619886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29A8C01F-4AA6-478F-A62F-F17ABF5E1DD7}"/>
              </a:ext>
            </a:extLst>
          </p:cNvPr>
          <p:cNvSpPr>
            <a:spLocks noGrp="1"/>
          </p:cNvSpPr>
          <p:nvPr>
            <p:ph type="title"/>
          </p:nvPr>
        </p:nvSpPr>
        <p:spPr/>
        <p:txBody>
          <a:bodyPr/>
          <a:lstStyle/>
          <a:p>
            <a:r>
              <a:rPr lang="en-GB" dirty="0"/>
              <a:t>TABLE OF CONTENTS </a:t>
            </a:r>
          </a:p>
        </p:txBody>
      </p:sp>
      <p:graphicFrame>
        <p:nvGraphicFramePr>
          <p:cNvPr id="2" name="Table 2">
            <a:extLst>
              <a:ext uri="{FF2B5EF4-FFF2-40B4-BE49-F238E27FC236}">
                <a16:creationId xmlns:a16="http://schemas.microsoft.com/office/drawing/2014/main" id="{669B94C7-E862-4D90-951A-D83D10B20B27}"/>
              </a:ext>
            </a:extLst>
          </p:cNvPr>
          <p:cNvGraphicFramePr>
            <a:graphicFrameLocks noGrp="1"/>
          </p:cNvGraphicFramePr>
          <p:nvPr>
            <p:extLst>
              <p:ext uri="{D42A27DB-BD31-4B8C-83A1-F6EECF244321}">
                <p14:modId xmlns:p14="http://schemas.microsoft.com/office/powerpoint/2010/main" val="20421490"/>
              </p:ext>
            </p:extLst>
          </p:nvPr>
        </p:nvGraphicFramePr>
        <p:xfrm>
          <a:off x="706846" y="1155094"/>
          <a:ext cx="9900195" cy="4411882"/>
        </p:xfrm>
        <a:graphic>
          <a:graphicData uri="http://schemas.openxmlformats.org/drawingml/2006/table">
            <a:tbl>
              <a:tblPr bandRow="1">
                <a:tableStyleId>{72833802-FEF1-4C79-8D5D-14CF1EAF98D9}</a:tableStyleId>
              </a:tblPr>
              <a:tblGrid>
                <a:gridCol w="9900195">
                  <a:extLst>
                    <a:ext uri="{9D8B030D-6E8A-4147-A177-3AD203B41FA5}">
                      <a16:colId xmlns:a16="http://schemas.microsoft.com/office/drawing/2014/main" val="2940090173"/>
                    </a:ext>
                  </a:extLst>
                </a:gridCol>
              </a:tblGrid>
              <a:tr h="293363">
                <a:tc>
                  <a:txBody>
                    <a:bodyPr/>
                    <a:lstStyle/>
                    <a:p>
                      <a:pPr lvl="0"/>
                      <a:r>
                        <a:rPr lang="en-GB" sz="1400" dirty="0">
                          <a:solidFill>
                            <a:schemeClr val="bg1"/>
                          </a:solidFill>
                        </a:rPr>
                        <a:t>A Focus On: On Demand Convenience</a:t>
                      </a:r>
                    </a:p>
                  </a:txBody>
                  <a:tcPr>
                    <a:lnB w="6350" cap="flat" cmpd="sng" algn="ctr">
                      <a:noFill/>
                      <a:prstDash val="solid"/>
                      <a:miter lim="800000"/>
                    </a:lnB>
                    <a:solidFill>
                      <a:schemeClr val="tx2"/>
                    </a:solidFill>
                  </a:tcPr>
                </a:tc>
                <a:extLst>
                  <a:ext uri="{0D108BD9-81ED-4DB2-BD59-A6C34878D82A}">
                    <a16:rowId xmlns:a16="http://schemas.microsoft.com/office/drawing/2014/main" val="496048461"/>
                  </a:ext>
                </a:extLst>
              </a:tr>
              <a:tr h="293363">
                <a:tc>
                  <a:txBody>
                    <a:bodyPr/>
                    <a:lstStyle/>
                    <a:p>
                      <a:pPr lvl="1"/>
                      <a:r>
                        <a:rPr lang="en-GB" sz="1200" dirty="0"/>
                        <a:t>Delivery’s share of total convenience retail occasions</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3021853827"/>
                  </a:ext>
                </a:extLst>
              </a:tr>
              <a:tr h="293363">
                <a:tc>
                  <a:txBody>
                    <a:bodyPr/>
                    <a:lstStyle/>
                    <a:p>
                      <a:pPr lvl="1"/>
                      <a:r>
                        <a:rPr lang="en-GB" sz="1200" dirty="0"/>
                        <a:t>In-store shopper vs. delivered shopper (basket spend, basket size and visit frequency)</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490627957"/>
                  </a:ext>
                </a:extLst>
              </a:tr>
              <a:tr h="293363">
                <a:tc>
                  <a:txBody>
                    <a:bodyPr/>
                    <a:lstStyle/>
                    <a:p>
                      <a:pPr lvl="1"/>
                      <a:r>
                        <a:rPr lang="en-GB" sz="1200" dirty="0"/>
                        <a:t>In-store shopper vs. delivered shopper (age, gender, social grade)</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2358847599"/>
                  </a:ext>
                </a:extLst>
              </a:tr>
              <a:tr h="293363">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GB" sz="1200" dirty="0"/>
                        <a:t>Regional share: in-store vs. delivery </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4124185018"/>
                  </a:ext>
                </a:extLst>
              </a:tr>
              <a:tr h="293363">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GB" sz="1200" dirty="0"/>
                        <a:t>Delivery app brand awareness (by age)</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375600415"/>
                  </a:ext>
                </a:extLst>
              </a:tr>
              <a:tr h="293363">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GB" sz="1200" dirty="0"/>
                        <a:t>In-store shoppers vs. delivery shoppers (importance of brand and price)</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25597028"/>
                  </a:ext>
                </a:extLst>
              </a:tr>
              <a:tr h="293363">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GB" sz="1200" dirty="0"/>
                        <a:t>Delivery shopper dietary requirement over-indexes</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293794622"/>
                  </a:ext>
                </a:extLst>
              </a:tr>
              <a:tr h="293363">
                <a:tc>
                  <a:txBody>
                    <a:bodyPr/>
                    <a:lstStyle/>
                    <a:p>
                      <a:pPr lvl="1"/>
                      <a:r>
                        <a:rPr lang="en-GB" sz="1200" dirty="0"/>
                        <a:t>Shopper missions - delivery shopper vs. in-store shopper </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531590918"/>
                  </a:ext>
                </a:extLst>
              </a:tr>
              <a:tr h="293363">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GB" sz="1200" dirty="0"/>
                        <a:t>Top 10 delivered purchases </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2589193569"/>
                  </a:ext>
                </a:extLst>
              </a:tr>
              <a:tr h="293363">
                <a:tc>
                  <a:txBody>
                    <a:bodyPr/>
                    <a:lstStyle/>
                    <a:p>
                      <a:pPr lvl="1"/>
                      <a:r>
                        <a:rPr lang="en-GB" sz="1200" dirty="0"/>
                        <a:t>Shopper satisfaction - areas for improvement</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2333903806"/>
                  </a:ext>
                </a:extLst>
              </a:tr>
              <a:tr h="293363">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GB" sz="1200" dirty="0"/>
                        <a:t>What will the role of delivery play in the future?</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4280747377"/>
                  </a:ext>
                </a:extLst>
              </a:tr>
              <a:tr h="293363">
                <a:tc>
                  <a:txBody>
                    <a:bodyPr/>
                    <a:lstStyle/>
                    <a:p>
                      <a:pPr lvl="1"/>
                      <a:endParaRPr lang="en-GB" sz="1200" dirty="0"/>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98510133"/>
                  </a:ext>
                </a:extLst>
              </a:tr>
              <a:tr h="293363">
                <a:tc>
                  <a:txBody>
                    <a:bodyPr/>
                    <a:lstStyle/>
                    <a:p>
                      <a:pPr lvl="1"/>
                      <a:endParaRPr lang="en-GB" sz="1200" dirty="0"/>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3831549844"/>
                  </a:ext>
                </a:extLst>
              </a:tr>
              <a:tr h="293363">
                <a:tc>
                  <a:txBody>
                    <a:bodyPr/>
                    <a:lstStyle/>
                    <a:p>
                      <a:pPr lvl="1"/>
                      <a:endParaRPr lang="en-GB" sz="1200" dirty="0"/>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3126754060"/>
                  </a:ext>
                </a:extLst>
              </a:tr>
            </a:tbl>
          </a:graphicData>
        </a:graphic>
      </p:graphicFrame>
    </p:spTree>
    <p:extLst>
      <p:ext uri="{BB962C8B-B14F-4D97-AF65-F5344CB8AC3E}">
        <p14:creationId xmlns:p14="http://schemas.microsoft.com/office/powerpoint/2010/main" val="3803313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29A8C01F-4AA6-478F-A62F-F17ABF5E1DD7}"/>
              </a:ext>
            </a:extLst>
          </p:cNvPr>
          <p:cNvSpPr>
            <a:spLocks noGrp="1"/>
          </p:cNvSpPr>
          <p:nvPr>
            <p:ph type="title"/>
          </p:nvPr>
        </p:nvSpPr>
        <p:spPr/>
        <p:txBody>
          <a:bodyPr/>
          <a:lstStyle/>
          <a:p>
            <a:r>
              <a:rPr lang="en-GB" dirty="0"/>
              <a:t>TABLE OF CONTENTS </a:t>
            </a:r>
          </a:p>
        </p:txBody>
      </p:sp>
      <p:graphicFrame>
        <p:nvGraphicFramePr>
          <p:cNvPr id="2" name="Table 2">
            <a:extLst>
              <a:ext uri="{FF2B5EF4-FFF2-40B4-BE49-F238E27FC236}">
                <a16:creationId xmlns:a16="http://schemas.microsoft.com/office/drawing/2014/main" id="{669B94C7-E862-4D90-951A-D83D10B20B27}"/>
              </a:ext>
            </a:extLst>
          </p:cNvPr>
          <p:cNvGraphicFramePr>
            <a:graphicFrameLocks noGrp="1"/>
          </p:cNvGraphicFramePr>
          <p:nvPr>
            <p:extLst>
              <p:ext uri="{D42A27DB-BD31-4B8C-83A1-F6EECF244321}">
                <p14:modId xmlns:p14="http://schemas.microsoft.com/office/powerpoint/2010/main" val="426267827"/>
              </p:ext>
            </p:extLst>
          </p:nvPr>
        </p:nvGraphicFramePr>
        <p:xfrm>
          <a:off x="706846" y="1155094"/>
          <a:ext cx="9900195" cy="4411882"/>
        </p:xfrm>
        <a:graphic>
          <a:graphicData uri="http://schemas.openxmlformats.org/drawingml/2006/table">
            <a:tbl>
              <a:tblPr bandRow="1">
                <a:tableStyleId>{72833802-FEF1-4C79-8D5D-14CF1EAF98D9}</a:tableStyleId>
              </a:tblPr>
              <a:tblGrid>
                <a:gridCol w="9900195">
                  <a:extLst>
                    <a:ext uri="{9D8B030D-6E8A-4147-A177-3AD203B41FA5}">
                      <a16:colId xmlns:a16="http://schemas.microsoft.com/office/drawing/2014/main" val="2940090173"/>
                    </a:ext>
                  </a:extLst>
                </a:gridCol>
              </a:tblGrid>
              <a:tr h="293363">
                <a:tc>
                  <a:txBody>
                    <a:bodyPr/>
                    <a:lstStyle/>
                    <a:p>
                      <a:pPr lvl="0"/>
                      <a:r>
                        <a:rPr lang="en-GB" sz="1400" dirty="0">
                          <a:solidFill>
                            <a:schemeClr val="bg1"/>
                          </a:solidFill>
                        </a:rPr>
                        <a:t>A Focus On: HFSS</a:t>
                      </a:r>
                    </a:p>
                  </a:txBody>
                  <a:tcPr>
                    <a:lnB w="6350" cap="flat" cmpd="sng" algn="ctr">
                      <a:noFill/>
                      <a:prstDash val="solid"/>
                      <a:miter lim="800000"/>
                    </a:lnB>
                    <a:solidFill>
                      <a:schemeClr val="tx2"/>
                    </a:solidFill>
                  </a:tcPr>
                </a:tc>
                <a:extLst>
                  <a:ext uri="{0D108BD9-81ED-4DB2-BD59-A6C34878D82A}">
                    <a16:rowId xmlns:a16="http://schemas.microsoft.com/office/drawing/2014/main" val="496048461"/>
                  </a:ext>
                </a:extLst>
              </a:tr>
              <a:tr h="293363">
                <a:tc>
                  <a:txBody>
                    <a:bodyPr/>
                    <a:lstStyle/>
                    <a:p>
                      <a:pPr lvl="1"/>
                      <a:r>
                        <a:rPr lang="en-GB" sz="1200" dirty="0"/>
                        <a:t>What is the HFSS regulation?</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3021853827"/>
                  </a:ext>
                </a:extLst>
              </a:tr>
              <a:tr h="293363">
                <a:tc>
                  <a:txBody>
                    <a:bodyPr/>
                    <a:lstStyle/>
                    <a:p>
                      <a:pPr lvl="1"/>
                      <a:r>
                        <a:rPr lang="en-GB" sz="1200" dirty="0"/>
                        <a:t>Which categories are impacted and which face the biggest risk?</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490627957"/>
                  </a:ext>
                </a:extLst>
              </a:tr>
              <a:tr h="293363">
                <a:tc>
                  <a:txBody>
                    <a:bodyPr/>
                    <a:lstStyle/>
                    <a:p>
                      <a:pPr lvl="1"/>
                      <a:r>
                        <a:rPr lang="en-GB" sz="1200" dirty="0"/>
                        <a:t>Top five promotional purchases in convenience</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2358847599"/>
                  </a:ext>
                </a:extLst>
              </a:tr>
              <a:tr h="293363">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GB" sz="1200" dirty="0"/>
                        <a:t>% of shoppers picking up a purchase at a specific store location i.e. display at the till</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4124185018"/>
                  </a:ext>
                </a:extLst>
              </a:tr>
              <a:tr h="293363">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GB" sz="1200" dirty="0"/>
                        <a:t>A spotlight on the impact of HFSS on the crisps &amp; snacks category</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375600415"/>
                  </a:ext>
                </a:extLst>
              </a:tr>
              <a:tr h="293363">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GB" sz="1200" dirty="0"/>
                        <a:t>A spotlight on the impact of HFSS on the confectionery category</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25597028"/>
                  </a:ext>
                </a:extLst>
              </a:tr>
              <a:tr h="293363">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GB" sz="1200" dirty="0"/>
                        <a:t>A spotlight on the impact of HFSS on the soft drinks category</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293794622"/>
                  </a:ext>
                </a:extLst>
              </a:tr>
              <a:tr h="293363">
                <a:tc>
                  <a:txBody>
                    <a:bodyPr/>
                    <a:lstStyle/>
                    <a:p>
                      <a:pPr lvl="1"/>
                      <a:r>
                        <a:rPr lang="en-GB" sz="1200" dirty="0"/>
                        <a:t>How to mitigate the impact of HFSS on impulse categories </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531590918"/>
                  </a:ext>
                </a:extLst>
              </a:tr>
              <a:tr h="293363">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GB" sz="1200" dirty="0"/>
                        <a:t>HFSS categories opportunity in food &amp; snack to go </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2589193569"/>
                  </a:ext>
                </a:extLst>
              </a:tr>
              <a:tr h="293363">
                <a:tc>
                  <a:txBody>
                    <a:bodyPr/>
                    <a:lstStyle/>
                    <a:p>
                      <a:pPr lvl="1"/>
                      <a:r>
                        <a:rPr lang="en-GB" sz="1200" dirty="0"/>
                        <a:t>Extra space allows for new category opportunities </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2333903806"/>
                  </a:ext>
                </a:extLst>
              </a:tr>
              <a:tr h="293363">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GB" sz="1200" dirty="0"/>
                        <a:t>Supplier focus: suppliers take different reformulation approaches</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4280747377"/>
                  </a:ext>
                </a:extLst>
              </a:tr>
              <a:tr h="293363">
                <a:tc>
                  <a:txBody>
                    <a:bodyPr/>
                    <a:lstStyle/>
                    <a:p>
                      <a:pPr lvl="1"/>
                      <a:endParaRPr lang="en-GB" sz="1200" dirty="0"/>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98510133"/>
                  </a:ext>
                </a:extLst>
              </a:tr>
              <a:tr h="293363">
                <a:tc>
                  <a:txBody>
                    <a:bodyPr/>
                    <a:lstStyle/>
                    <a:p>
                      <a:pPr lvl="1"/>
                      <a:endParaRPr lang="en-GB" sz="1200" dirty="0"/>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3831549844"/>
                  </a:ext>
                </a:extLst>
              </a:tr>
              <a:tr h="293363">
                <a:tc>
                  <a:txBody>
                    <a:bodyPr/>
                    <a:lstStyle/>
                    <a:p>
                      <a:pPr lvl="1"/>
                      <a:endParaRPr lang="en-GB" sz="1200" dirty="0"/>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3126754060"/>
                  </a:ext>
                </a:extLst>
              </a:tr>
            </a:tbl>
          </a:graphicData>
        </a:graphic>
      </p:graphicFrame>
    </p:spTree>
    <p:extLst>
      <p:ext uri="{BB962C8B-B14F-4D97-AF65-F5344CB8AC3E}">
        <p14:creationId xmlns:p14="http://schemas.microsoft.com/office/powerpoint/2010/main" val="788192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29A8C01F-4AA6-478F-A62F-F17ABF5E1DD7}"/>
              </a:ext>
            </a:extLst>
          </p:cNvPr>
          <p:cNvSpPr>
            <a:spLocks noGrp="1"/>
          </p:cNvSpPr>
          <p:nvPr>
            <p:ph type="title"/>
          </p:nvPr>
        </p:nvSpPr>
        <p:spPr/>
        <p:txBody>
          <a:bodyPr/>
          <a:lstStyle/>
          <a:p>
            <a:r>
              <a:rPr lang="en-GB" dirty="0"/>
              <a:t>TABLE OF CONTENTS </a:t>
            </a:r>
          </a:p>
        </p:txBody>
      </p:sp>
      <p:graphicFrame>
        <p:nvGraphicFramePr>
          <p:cNvPr id="2" name="Table 2">
            <a:extLst>
              <a:ext uri="{FF2B5EF4-FFF2-40B4-BE49-F238E27FC236}">
                <a16:creationId xmlns:a16="http://schemas.microsoft.com/office/drawing/2014/main" id="{669B94C7-E862-4D90-951A-D83D10B20B27}"/>
              </a:ext>
            </a:extLst>
          </p:cNvPr>
          <p:cNvGraphicFramePr>
            <a:graphicFrameLocks noGrp="1"/>
          </p:cNvGraphicFramePr>
          <p:nvPr>
            <p:extLst>
              <p:ext uri="{D42A27DB-BD31-4B8C-83A1-F6EECF244321}">
                <p14:modId xmlns:p14="http://schemas.microsoft.com/office/powerpoint/2010/main" val="2029228834"/>
              </p:ext>
            </p:extLst>
          </p:nvPr>
        </p:nvGraphicFramePr>
        <p:xfrm>
          <a:off x="706846" y="1155094"/>
          <a:ext cx="9900195" cy="4411882"/>
        </p:xfrm>
        <a:graphic>
          <a:graphicData uri="http://schemas.openxmlformats.org/drawingml/2006/table">
            <a:tbl>
              <a:tblPr bandRow="1">
                <a:tableStyleId>{72833802-FEF1-4C79-8D5D-14CF1EAF98D9}</a:tableStyleId>
              </a:tblPr>
              <a:tblGrid>
                <a:gridCol w="9900195">
                  <a:extLst>
                    <a:ext uri="{9D8B030D-6E8A-4147-A177-3AD203B41FA5}">
                      <a16:colId xmlns:a16="http://schemas.microsoft.com/office/drawing/2014/main" val="2940090173"/>
                    </a:ext>
                  </a:extLst>
                </a:gridCol>
              </a:tblGrid>
              <a:tr h="293363">
                <a:tc>
                  <a:txBody>
                    <a:bodyPr/>
                    <a:lstStyle/>
                    <a:p>
                      <a:pPr lvl="0"/>
                      <a:r>
                        <a:rPr lang="en-GB" sz="1400" dirty="0">
                          <a:solidFill>
                            <a:schemeClr val="bg1"/>
                          </a:solidFill>
                        </a:rPr>
                        <a:t>A Focus On: Locational Analysis</a:t>
                      </a:r>
                    </a:p>
                  </a:txBody>
                  <a:tcPr>
                    <a:lnB w="6350" cap="flat" cmpd="sng" algn="ctr">
                      <a:noFill/>
                      <a:prstDash val="solid"/>
                      <a:miter lim="800000"/>
                    </a:lnB>
                    <a:solidFill>
                      <a:schemeClr val="tx2"/>
                    </a:solidFill>
                  </a:tcPr>
                </a:tc>
                <a:extLst>
                  <a:ext uri="{0D108BD9-81ED-4DB2-BD59-A6C34878D82A}">
                    <a16:rowId xmlns:a16="http://schemas.microsoft.com/office/drawing/2014/main" val="496048461"/>
                  </a:ext>
                </a:extLst>
              </a:tr>
              <a:tr h="293363">
                <a:tc>
                  <a:txBody>
                    <a:bodyPr/>
                    <a:lstStyle/>
                    <a:p>
                      <a:pPr lvl="1"/>
                      <a:r>
                        <a:rPr lang="en-GB" sz="1200" dirty="0"/>
                        <a:t>Suburban migration a lasting legacy of pandemic </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3021853827"/>
                  </a:ext>
                </a:extLst>
              </a:tr>
              <a:tr h="293363">
                <a:tc>
                  <a:txBody>
                    <a:bodyPr/>
                    <a:lstStyle/>
                    <a:p>
                      <a:pPr lvl="1"/>
                      <a:r>
                        <a:rPr lang="en-GB" sz="1200" dirty="0"/>
                        <a:t>Leading retailers and operators rethink strategies </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490627957"/>
                  </a:ext>
                </a:extLst>
              </a:tr>
              <a:tr h="293363">
                <a:tc>
                  <a:txBody>
                    <a:bodyPr/>
                    <a:lstStyle/>
                    <a:p>
                      <a:pPr lvl="1"/>
                      <a:r>
                        <a:rPr lang="en-GB" sz="1200" dirty="0"/>
                        <a:t>Convenience channel - Store location share of occasions</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2358847599"/>
                  </a:ext>
                </a:extLst>
              </a:tr>
              <a:tr h="293363">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GB" sz="1200" dirty="0"/>
                        <a:t>Locational demographic shopper profiles</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4124185018"/>
                  </a:ext>
                </a:extLst>
              </a:tr>
              <a:tr h="293363">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GB" sz="1200" dirty="0"/>
                        <a:t>Main shopper missions, by store location </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375600415"/>
                  </a:ext>
                </a:extLst>
              </a:tr>
              <a:tr h="293363">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GB" sz="1200" dirty="0"/>
                        <a:t>Time in store, basket spend, basket size and visit frequency by store location</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25597028"/>
                  </a:ext>
                </a:extLst>
              </a:tr>
              <a:tr h="293363">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GB" sz="1200" dirty="0"/>
                        <a:t>Top category over-indexes compared to convenience average</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293794622"/>
                  </a:ext>
                </a:extLst>
              </a:tr>
              <a:tr h="293363">
                <a:tc>
                  <a:txBody>
                    <a:bodyPr/>
                    <a:lstStyle/>
                    <a:p>
                      <a:pPr lvl="1"/>
                      <a:r>
                        <a:rPr lang="en-GB" sz="1200" dirty="0"/>
                        <a:t>Top categories bought on impulse, by store location </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531590918"/>
                  </a:ext>
                </a:extLst>
              </a:tr>
              <a:tr h="293363">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GB" sz="1200" dirty="0"/>
                        <a:t>Top categories bought on promotion, by store location </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2589193569"/>
                  </a:ext>
                </a:extLst>
              </a:tr>
              <a:tr h="293363">
                <a:tc>
                  <a:txBody>
                    <a:bodyPr/>
                    <a:lstStyle/>
                    <a:p>
                      <a:pPr lvl="1"/>
                      <a:r>
                        <a:rPr lang="en-GB" sz="1200" dirty="0"/>
                        <a:t>Top categories bought as PMP, by store location </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2333903806"/>
                  </a:ext>
                </a:extLst>
              </a:tr>
              <a:tr h="293363">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GB" sz="1200" dirty="0"/>
                        <a:t>Dietary requirement, by store location </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4280747377"/>
                  </a:ext>
                </a:extLst>
              </a:tr>
              <a:tr h="293363">
                <a:tc>
                  <a:txBody>
                    <a:bodyPr/>
                    <a:lstStyle/>
                    <a:p>
                      <a:pPr lvl="1"/>
                      <a:r>
                        <a:rPr lang="en-GB" sz="1200" dirty="0"/>
                        <a:t>Psychographics, by store location (% of shoppers who align with values)</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98510133"/>
                  </a:ext>
                </a:extLst>
              </a:tr>
              <a:tr h="293363">
                <a:tc>
                  <a:txBody>
                    <a:bodyPr/>
                    <a:lstStyle/>
                    <a:p>
                      <a:pPr lvl="1"/>
                      <a:r>
                        <a:rPr lang="en-GB" sz="1200" dirty="0"/>
                        <a:t>Shopper satisfaction ratings, by store location </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3831549844"/>
                  </a:ext>
                </a:extLst>
              </a:tr>
              <a:tr h="293363">
                <a:tc>
                  <a:txBody>
                    <a:bodyPr/>
                    <a:lstStyle/>
                    <a:p>
                      <a:pPr lvl="1"/>
                      <a:r>
                        <a:rPr lang="en-GB" sz="1200" dirty="0"/>
                        <a:t>Best-in-class store examples </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3126754060"/>
                  </a:ext>
                </a:extLst>
              </a:tr>
            </a:tbl>
          </a:graphicData>
        </a:graphic>
      </p:graphicFrame>
    </p:spTree>
    <p:extLst>
      <p:ext uri="{BB962C8B-B14F-4D97-AF65-F5344CB8AC3E}">
        <p14:creationId xmlns:p14="http://schemas.microsoft.com/office/powerpoint/2010/main" val="3507311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29A8C01F-4AA6-478F-A62F-F17ABF5E1DD7}"/>
              </a:ext>
            </a:extLst>
          </p:cNvPr>
          <p:cNvSpPr>
            <a:spLocks noGrp="1"/>
          </p:cNvSpPr>
          <p:nvPr>
            <p:ph type="title"/>
          </p:nvPr>
        </p:nvSpPr>
        <p:spPr/>
        <p:txBody>
          <a:bodyPr/>
          <a:lstStyle/>
          <a:p>
            <a:r>
              <a:rPr lang="en-GB" dirty="0"/>
              <a:t>TABLE OF CONTENTS </a:t>
            </a:r>
          </a:p>
        </p:txBody>
      </p:sp>
      <p:graphicFrame>
        <p:nvGraphicFramePr>
          <p:cNvPr id="2" name="Table 2">
            <a:extLst>
              <a:ext uri="{FF2B5EF4-FFF2-40B4-BE49-F238E27FC236}">
                <a16:creationId xmlns:a16="http://schemas.microsoft.com/office/drawing/2014/main" id="{669B94C7-E862-4D90-951A-D83D10B20B27}"/>
              </a:ext>
            </a:extLst>
          </p:cNvPr>
          <p:cNvGraphicFramePr>
            <a:graphicFrameLocks noGrp="1"/>
          </p:cNvGraphicFramePr>
          <p:nvPr>
            <p:extLst>
              <p:ext uri="{D42A27DB-BD31-4B8C-83A1-F6EECF244321}">
                <p14:modId xmlns:p14="http://schemas.microsoft.com/office/powerpoint/2010/main" val="1468737387"/>
              </p:ext>
            </p:extLst>
          </p:nvPr>
        </p:nvGraphicFramePr>
        <p:xfrm>
          <a:off x="706846" y="1155094"/>
          <a:ext cx="9900195" cy="4411882"/>
        </p:xfrm>
        <a:graphic>
          <a:graphicData uri="http://schemas.openxmlformats.org/drawingml/2006/table">
            <a:tbl>
              <a:tblPr bandRow="1">
                <a:tableStyleId>{72833802-FEF1-4C79-8D5D-14CF1EAF98D9}</a:tableStyleId>
              </a:tblPr>
              <a:tblGrid>
                <a:gridCol w="9900195">
                  <a:extLst>
                    <a:ext uri="{9D8B030D-6E8A-4147-A177-3AD203B41FA5}">
                      <a16:colId xmlns:a16="http://schemas.microsoft.com/office/drawing/2014/main" val="2940090173"/>
                    </a:ext>
                  </a:extLst>
                </a:gridCol>
              </a:tblGrid>
              <a:tr h="293363">
                <a:tc>
                  <a:txBody>
                    <a:bodyPr/>
                    <a:lstStyle/>
                    <a:p>
                      <a:pPr lvl="0"/>
                      <a:r>
                        <a:rPr lang="en-GB" sz="1400" dirty="0">
                          <a:solidFill>
                            <a:schemeClr val="bg1"/>
                          </a:solidFill>
                        </a:rPr>
                        <a:t>Future Outlook</a:t>
                      </a:r>
                    </a:p>
                  </a:txBody>
                  <a:tcPr>
                    <a:lnB w="6350" cap="flat" cmpd="sng" algn="ctr">
                      <a:noFill/>
                      <a:prstDash val="solid"/>
                      <a:miter lim="800000"/>
                    </a:lnB>
                    <a:solidFill>
                      <a:schemeClr val="tx2"/>
                    </a:solidFill>
                  </a:tcPr>
                </a:tc>
                <a:extLst>
                  <a:ext uri="{0D108BD9-81ED-4DB2-BD59-A6C34878D82A}">
                    <a16:rowId xmlns:a16="http://schemas.microsoft.com/office/drawing/2014/main" val="496048461"/>
                  </a:ext>
                </a:extLst>
              </a:tr>
              <a:tr h="293363">
                <a:tc>
                  <a:txBody>
                    <a:bodyPr/>
                    <a:lstStyle/>
                    <a:p>
                      <a:pPr lvl="1"/>
                      <a:r>
                        <a:rPr lang="en-GB" sz="1200" dirty="0"/>
                        <a:t>Convenience market value growth 2019-2024F</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3021853827"/>
                  </a:ext>
                </a:extLst>
              </a:tr>
              <a:tr h="293363">
                <a:tc>
                  <a:txBody>
                    <a:bodyPr/>
                    <a:lstStyle/>
                    <a:p>
                      <a:pPr lvl="1"/>
                      <a:r>
                        <a:rPr lang="en-GB" sz="1200" dirty="0"/>
                        <a:t>Future market drivers and inhibitors, 2021F-2024F </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490627957"/>
                  </a:ext>
                </a:extLst>
              </a:tr>
              <a:tr h="293363">
                <a:tc>
                  <a:txBody>
                    <a:bodyPr/>
                    <a:lstStyle/>
                    <a:p>
                      <a:pPr lvl="1"/>
                      <a:r>
                        <a:rPr lang="en-GB" sz="1200" dirty="0"/>
                        <a:t>Healthier eating credentials will need to improve </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2358847599"/>
                  </a:ext>
                </a:extLst>
              </a:tr>
              <a:tr h="293363">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GB" sz="1200" dirty="0"/>
                        <a:t>Grocery delivery apps driving delivery uptake </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4124185018"/>
                  </a:ext>
                </a:extLst>
              </a:tr>
              <a:tr h="293363">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GB" sz="1200" dirty="0"/>
                        <a:t>The shift in balance between efficiency and service</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375600415"/>
                  </a:ext>
                </a:extLst>
              </a:tr>
              <a:tr h="293363">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GB" sz="1200" dirty="0"/>
                        <a:t>The at-home &amp; premium experience opportunity </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25597028"/>
                  </a:ext>
                </a:extLst>
              </a:tr>
              <a:tr h="293363">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GB" sz="1200" dirty="0"/>
                        <a:t>City centre shopping shift</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293794622"/>
                  </a:ext>
                </a:extLst>
              </a:tr>
              <a:tr h="293363">
                <a:tc>
                  <a:txBody>
                    <a:bodyPr/>
                    <a:lstStyle/>
                    <a:p>
                      <a:pPr lvl="1"/>
                      <a:r>
                        <a:rPr lang="en-GB" sz="1200" dirty="0"/>
                        <a:t>Iceland trials new swift store</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531590918"/>
                  </a:ext>
                </a:extLst>
              </a:tr>
              <a:tr h="293363">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lang="en-GB" sz="1200" dirty="0"/>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2589193569"/>
                  </a:ext>
                </a:extLst>
              </a:tr>
              <a:tr h="293363">
                <a:tc>
                  <a:txBody>
                    <a:bodyPr/>
                    <a:lstStyle/>
                    <a:p>
                      <a:pPr lvl="1"/>
                      <a:endParaRPr lang="en-GB" sz="1200" dirty="0"/>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2333903806"/>
                  </a:ext>
                </a:extLst>
              </a:tr>
              <a:tr h="293363">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lang="en-GB" sz="1200" dirty="0"/>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4280747377"/>
                  </a:ext>
                </a:extLst>
              </a:tr>
              <a:tr h="293363">
                <a:tc>
                  <a:txBody>
                    <a:bodyPr/>
                    <a:lstStyle/>
                    <a:p>
                      <a:pPr lvl="1"/>
                      <a:endParaRPr lang="en-GB" sz="1200" dirty="0"/>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98510133"/>
                  </a:ext>
                </a:extLst>
              </a:tr>
              <a:tr h="293363">
                <a:tc>
                  <a:txBody>
                    <a:bodyPr/>
                    <a:lstStyle/>
                    <a:p>
                      <a:pPr lvl="1"/>
                      <a:endParaRPr lang="en-GB" sz="1200" dirty="0"/>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3831549844"/>
                  </a:ext>
                </a:extLst>
              </a:tr>
              <a:tr h="293363">
                <a:tc>
                  <a:txBody>
                    <a:bodyPr/>
                    <a:lstStyle/>
                    <a:p>
                      <a:pPr lvl="1"/>
                      <a:endParaRPr lang="en-GB" sz="1200" dirty="0"/>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3126754060"/>
                  </a:ext>
                </a:extLst>
              </a:tr>
            </a:tbl>
          </a:graphicData>
        </a:graphic>
      </p:graphicFrame>
    </p:spTree>
    <p:extLst>
      <p:ext uri="{BB962C8B-B14F-4D97-AF65-F5344CB8AC3E}">
        <p14:creationId xmlns:p14="http://schemas.microsoft.com/office/powerpoint/2010/main" val="475437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F8F5EDDF-A353-41B3-8682-434EAF26D094}"/>
              </a:ext>
            </a:extLst>
          </p:cNvPr>
          <p:cNvSpPr>
            <a:spLocks noGrp="1"/>
          </p:cNvSpPr>
          <p:nvPr>
            <p:ph type="body" sz="quarter" idx="11"/>
          </p:nvPr>
        </p:nvSpPr>
        <p:spPr/>
        <p:txBody>
          <a:bodyPr/>
          <a:lstStyle/>
          <a:p>
            <a:r>
              <a:rPr lang="en-GB" dirty="0">
                <a:hlinkClick r:id="rId2"/>
              </a:rPr>
              <a:t>Holly.franklin@lumina-intelligence.com</a:t>
            </a:r>
            <a:r>
              <a:rPr lang="en-GB" dirty="0"/>
              <a:t> or</a:t>
            </a:r>
          </a:p>
          <a:p>
            <a:r>
              <a:rPr lang="en-GB" dirty="0">
                <a:hlinkClick r:id="rId3"/>
              </a:rPr>
              <a:t>Visit our website</a:t>
            </a:r>
            <a:endParaRPr lang="en-GB" dirty="0"/>
          </a:p>
        </p:txBody>
      </p:sp>
    </p:spTree>
    <p:extLst>
      <p:ext uri="{BB962C8B-B14F-4D97-AF65-F5344CB8AC3E}">
        <p14:creationId xmlns:p14="http://schemas.microsoft.com/office/powerpoint/2010/main" val="2853507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8C5663-B05D-485B-96CD-E560B9ABF3C8}"/>
              </a:ext>
            </a:extLst>
          </p:cNvPr>
          <p:cNvSpPr>
            <a:spLocks noGrp="1"/>
          </p:cNvSpPr>
          <p:nvPr>
            <p:ph type="body" sz="quarter" idx="12"/>
          </p:nvPr>
        </p:nvSpPr>
        <p:spPr/>
        <p:txBody>
          <a:bodyPr/>
          <a:lstStyle/>
          <a:p>
            <a:r>
              <a:rPr lang="en-GB" dirty="0"/>
              <a:t>Source: Lumina Intelligence Channel Pulse data collected 23/03/20 – 16/05/21</a:t>
            </a:r>
          </a:p>
        </p:txBody>
      </p:sp>
      <p:sp>
        <p:nvSpPr>
          <p:cNvPr id="4" name="Title 3">
            <a:extLst>
              <a:ext uri="{FF2B5EF4-FFF2-40B4-BE49-F238E27FC236}">
                <a16:creationId xmlns:a16="http://schemas.microsoft.com/office/drawing/2014/main" id="{A30E44A5-A676-4C1D-9446-BA75B502E98C}"/>
              </a:ext>
            </a:extLst>
          </p:cNvPr>
          <p:cNvSpPr>
            <a:spLocks noGrp="1"/>
          </p:cNvSpPr>
          <p:nvPr>
            <p:ph type="title"/>
          </p:nvPr>
        </p:nvSpPr>
        <p:spPr>
          <a:xfrm>
            <a:off x="644850" y="313627"/>
            <a:ext cx="11364270" cy="612000"/>
          </a:xfrm>
        </p:spPr>
        <p:txBody>
          <a:bodyPr/>
          <a:lstStyle/>
          <a:p>
            <a:r>
              <a:rPr lang="en-GB" sz="2400" dirty="0"/>
              <a:t>Consumers are visiting convenience stores most frequently  </a:t>
            </a:r>
          </a:p>
        </p:txBody>
      </p:sp>
      <p:sp>
        <p:nvSpPr>
          <p:cNvPr id="6" name="Text Placeholder 5">
            <a:extLst>
              <a:ext uri="{FF2B5EF4-FFF2-40B4-BE49-F238E27FC236}">
                <a16:creationId xmlns:a16="http://schemas.microsoft.com/office/drawing/2014/main" id="{DC1F9374-8E1A-4B30-93C4-52DCBD8EB6AD}"/>
              </a:ext>
            </a:extLst>
          </p:cNvPr>
          <p:cNvSpPr>
            <a:spLocks noGrp="1"/>
          </p:cNvSpPr>
          <p:nvPr>
            <p:ph type="body" sz="quarter" idx="15"/>
          </p:nvPr>
        </p:nvSpPr>
        <p:spPr/>
        <p:txBody>
          <a:bodyPr/>
          <a:lstStyle/>
          <a:p>
            <a:r>
              <a:rPr lang="en-GB" dirty="0"/>
              <a:t>Peak Lockdown I – III</a:t>
            </a:r>
          </a:p>
        </p:txBody>
      </p:sp>
      <p:graphicFrame>
        <p:nvGraphicFramePr>
          <p:cNvPr id="9" name="Chart 8">
            <a:extLst>
              <a:ext uri="{FF2B5EF4-FFF2-40B4-BE49-F238E27FC236}">
                <a16:creationId xmlns:a16="http://schemas.microsoft.com/office/drawing/2014/main" id="{F0EA4A16-3FCA-4244-82A5-1C2C8B17A7C9}"/>
              </a:ext>
            </a:extLst>
          </p:cNvPr>
          <p:cNvGraphicFramePr/>
          <p:nvPr/>
        </p:nvGraphicFramePr>
        <p:xfrm>
          <a:off x="533400" y="2138132"/>
          <a:ext cx="11124000" cy="3319200"/>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a:extLst>
              <a:ext uri="{FF2B5EF4-FFF2-40B4-BE49-F238E27FC236}">
                <a16:creationId xmlns:a16="http://schemas.microsoft.com/office/drawing/2014/main" id="{6FDB1588-DBA8-4EE8-A07F-765C926B345B}"/>
              </a:ext>
            </a:extLst>
          </p:cNvPr>
          <p:cNvSpPr/>
          <p:nvPr/>
        </p:nvSpPr>
        <p:spPr>
          <a:xfrm>
            <a:off x="7193280" y="4988559"/>
            <a:ext cx="701040" cy="51144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8" name="TextBox 7">
            <a:extLst>
              <a:ext uri="{FF2B5EF4-FFF2-40B4-BE49-F238E27FC236}">
                <a16:creationId xmlns:a16="http://schemas.microsoft.com/office/drawing/2014/main" id="{4CA896A1-2642-4A29-9EF0-F518108D43F0}"/>
              </a:ext>
            </a:extLst>
          </p:cNvPr>
          <p:cNvSpPr txBox="1"/>
          <p:nvPr/>
        </p:nvSpPr>
        <p:spPr>
          <a:xfrm>
            <a:off x="7058660" y="5499015"/>
            <a:ext cx="14427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C5003E"/>
                </a:solidFill>
                <a:effectLst/>
                <a:uLnTx/>
                <a:uFillTx/>
                <a:latin typeface="Arial"/>
                <a:ea typeface="+mn-ea"/>
                <a:cs typeface="+mn-cs"/>
              </a:rPr>
              <a:t>Lockdown II</a:t>
            </a:r>
          </a:p>
        </p:txBody>
      </p:sp>
      <p:sp>
        <p:nvSpPr>
          <p:cNvPr id="10" name="Rectangle 9">
            <a:extLst>
              <a:ext uri="{FF2B5EF4-FFF2-40B4-BE49-F238E27FC236}">
                <a16:creationId xmlns:a16="http://schemas.microsoft.com/office/drawing/2014/main" id="{4D72003F-2A28-41D3-AC8F-456E0DA69DE9}"/>
              </a:ext>
            </a:extLst>
          </p:cNvPr>
          <p:cNvSpPr/>
          <p:nvPr/>
        </p:nvSpPr>
        <p:spPr>
          <a:xfrm>
            <a:off x="7894320" y="4987575"/>
            <a:ext cx="2882627" cy="51144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TextBox 10">
            <a:extLst>
              <a:ext uri="{FF2B5EF4-FFF2-40B4-BE49-F238E27FC236}">
                <a16:creationId xmlns:a16="http://schemas.microsoft.com/office/drawing/2014/main" id="{2A23A7E9-E39D-4E9F-B2A4-1A7521E874F3}"/>
              </a:ext>
            </a:extLst>
          </p:cNvPr>
          <p:cNvSpPr txBox="1"/>
          <p:nvPr/>
        </p:nvSpPr>
        <p:spPr>
          <a:xfrm>
            <a:off x="9181555" y="5499016"/>
            <a:ext cx="14427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C5003E"/>
                </a:solidFill>
                <a:effectLst/>
                <a:uLnTx/>
                <a:uFillTx/>
                <a:latin typeface="Arial"/>
                <a:ea typeface="+mn-ea"/>
                <a:cs typeface="+mn-cs"/>
              </a:rPr>
              <a:t>Lockdown II</a:t>
            </a:r>
          </a:p>
        </p:txBody>
      </p:sp>
      <p:sp>
        <p:nvSpPr>
          <p:cNvPr id="12" name="Rectangle 11">
            <a:extLst>
              <a:ext uri="{FF2B5EF4-FFF2-40B4-BE49-F238E27FC236}">
                <a16:creationId xmlns:a16="http://schemas.microsoft.com/office/drawing/2014/main" id="{1643CB21-1E18-46C3-B5E5-31FCF11D18DA}"/>
              </a:ext>
            </a:extLst>
          </p:cNvPr>
          <p:cNvSpPr/>
          <p:nvPr/>
        </p:nvSpPr>
        <p:spPr>
          <a:xfrm>
            <a:off x="653053" y="4987574"/>
            <a:ext cx="2882627" cy="51144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3" name="TextBox 12">
            <a:extLst>
              <a:ext uri="{FF2B5EF4-FFF2-40B4-BE49-F238E27FC236}">
                <a16:creationId xmlns:a16="http://schemas.microsoft.com/office/drawing/2014/main" id="{2B9BF431-9710-4250-BB5F-419FCB98CBF5}"/>
              </a:ext>
            </a:extLst>
          </p:cNvPr>
          <p:cNvSpPr txBox="1"/>
          <p:nvPr/>
        </p:nvSpPr>
        <p:spPr>
          <a:xfrm>
            <a:off x="1610540" y="5495979"/>
            <a:ext cx="14427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C5003E"/>
                </a:solidFill>
                <a:effectLst/>
                <a:uLnTx/>
                <a:uFillTx/>
                <a:latin typeface="Arial"/>
                <a:ea typeface="+mn-ea"/>
                <a:cs typeface="+mn-cs"/>
              </a:rPr>
              <a:t>Lockdown I</a:t>
            </a:r>
          </a:p>
        </p:txBody>
      </p:sp>
      <p:sp>
        <p:nvSpPr>
          <p:cNvPr id="14" name="TextBox 13">
            <a:extLst>
              <a:ext uri="{FF2B5EF4-FFF2-40B4-BE49-F238E27FC236}">
                <a16:creationId xmlns:a16="http://schemas.microsoft.com/office/drawing/2014/main" id="{C5786E24-A4FA-4E16-9E5B-B3754C5C1042}"/>
              </a:ext>
            </a:extLst>
          </p:cNvPr>
          <p:cNvSpPr txBox="1"/>
          <p:nvPr/>
        </p:nvSpPr>
        <p:spPr>
          <a:xfrm>
            <a:off x="639225" y="1924747"/>
            <a:ext cx="652526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3E343E"/>
                </a:solidFill>
                <a:effectLst/>
                <a:uLnTx/>
                <a:uFillTx/>
                <a:latin typeface="Arial"/>
                <a:ea typeface="+mn-ea"/>
                <a:cs typeface="+mn-cs"/>
              </a:rPr>
              <a:t>Average number of visits per store per week  </a:t>
            </a:r>
          </a:p>
        </p:txBody>
      </p:sp>
      <p:sp>
        <p:nvSpPr>
          <p:cNvPr id="15" name="Text Placeholder 2">
            <a:extLst>
              <a:ext uri="{FF2B5EF4-FFF2-40B4-BE49-F238E27FC236}">
                <a16:creationId xmlns:a16="http://schemas.microsoft.com/office/drawing/2014/main" id="{567B6D1F-AEC6-489A-9D5F-A4A8110453EA}"/>
              </a:ext>
            </a:extLst>
          </p:cNvPr>
          <p:cNvSpPr>
            <a:spLocks noGrp="1"/>
          </p:cNvSpPr>
          <p:nvPr>
            <p:ph type="body" sz="quarter" idx="13"/>
          </p:nvPr>
        </p:nvSpPr>
        <p:spPr>
          <a:xfrm>
            <a:off x="639225" y="1019175"/>
            <a:ext cx="10905075" cy="611993"/>
          </a:xfrm>
        </p:spPr>
        <p:txBody>
          <a:bodyPr/>
          <a:lstStyle/>
          <a:p>
            <a:r>
              <a:rPr lang="en-GB" dirty="0"/>
              <a:t>Consumers are visiting convenience stores on average twice a week, a slight fall from a peak of 2.2 times per week seen throughout the past year.  </a:t>
            </a:r>
            <a:r>
              <a:rPr lang="en-GB" b="0" dirty="0"/>
              <a:t>Online grocery frequency has fallen to the lowest frequency in 13 months with easing restrictions boosting confidence among consumers to venture out of the house for grocery shopping.  Little and often convenience shopping will help consumers manage spend whilst limiting food waste.  </a:t>
            </a:r>
            <a:endParaRPr lang="en-GB" dirty="0"/>
          </a:p>
        </p:txBody>
      </p:sp>
    </p:spTree>
    <p:extLst>
      <p:ext uri="{BB962C8B-B14F-4D97-AF65-F5344CB8AC3E}">
        <p14:creationId xmlns:p14="http://schemas.microsoft.com/office/powerpoint/2010/main" val="2083338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E08B3D6-851B-44CE-8D46-1BF3E2A47FD2}"/>
              </a:ext>
            </a:extLst>
          </p:cNvPr>
          <p:cNvSpPr>
            <a:spLocks noGrp="1"/>
          </p:cNvSpPr>
          <p:nvPr>
            <p:ph type="body" sz="quarter" idx="14"/>
          </p:nvPr>
        </p:nvSpPr>
        <p:spPr>
          <a:xfrm>
            <a:off x="716932" y="5519482"/>
            <a:ext cx="4916243" cy="365126"/>
          </a:xfrm>
        </p:spPr>
        <p:txBody>
          <a:bodyPr/>
          <a:lstStyle/>
          <a:p>
            <a:r>
              <a:rPr lang="en-GB" dirty="0"/>
              <a:t>Planet Organic, Queens Park, London </a:t>
            </a:r>
          </a:p>
        </p:txBody>
      </p:sp>
      <p:sp>
        <p:nvSpPr>
          <p:cNvPr id="2" name="Text Placeholder 1">
            <a:extLst>
              <a:ext uri="{FF2B5EF4-FFF2-40B4-BE49-F238E27FC236}">
                <a16:creationId xmlns:a16="http://schemas.microsoft.com/office/drawing/2014/main" id="{DE26F1BB-7CA1-4EAA-B10A-B5A8FBB13474}"/>
              </a:ext>
            </a:extLst>
          </p:cNvPr>
          <p:cNvSpPr>
            <a:spLocks noGrp="1"/>
          </p:cNvSpPr>
          <p:nvPr>
            <p:ph type="body" sz="quarter" idx="12"/>
          </p:nvPr>
        </p:nvSpPr>
        <p:spPr/>
        <p:txBody>
          <a:bodyPr/>
          <a:lstStyle/>
          <a:p>
            <a:r>
              <a:rPr lang="en-GB" dirty="0"/>
              <a:t>Source: Lumina Intelligence,  July 2021</a:t>
            </a:r>
          </a:p>
        </p:txBody>
      </p:sp>
      <p:sp>
        <p:nvSpPr>
          <p:cNvPr id="3" name="Text Placeholder 2">
            <a:extLst>
              <a:ext uri="{FF2B5EF4-FFF2-40B4-BE49-F238E27FC236}">
                <a16:creationId xmlns:a16="http://schemas.microsoft.com/office/drawing/2014/main" id="{5A156BC8-2669-4BA2-BF57-26901831840A}"/>
              </a:ext>
            </a:extLst>
          </p:cNvPr>
          <p:cNvSpPr>
            <a:spLocks noGrp="1"/>
          </p:cNvSpPr>
          <p:nvPr>
            <p:ph type="body" sz="quarter" idx="13"/>
          </p:nvPr>
        </p:nvSpPr>
        <p:spPr>
          <a:xfrm>
            <a:off x="639225" y="1019175"/>
            <a:ext cx="10902301" cy="611993"/>
          </a:xfrm>
        </p:spPr>
        <p:txBody>
          <a:bodyPr/>
          <a:lstStyle/>
          <a:p>
            <a:r>
              <a:rPr lang="en-GB" dirty="0"/>
              <a:t>Premium neighbourhood convenience concepts are offering consumers packaging free essentials as well as deli items and barista coffee. </a:t>
            </a:r>
          </a:p>
        </p:txBody>
      </p:sp>
      <p:sp>
        <p:nvSpPr>
          <p:cNvPr id="4" name="Title 3">
            <a:extLst>
              <a:ext uri="{FF2B5EF4-FFF2-40B4-BE49-F238E27FC236}">
                <a16:creationId xmlns:a16="http://schemas.microsoft.com/office/drawing/2014/main" id="{82B3B28F-E924-471D-BDB4-9A0BBB822D01}"/>
              </a:ext>
            </a:extLst>
          </p:cNvPr>
          <p:cNvSpPr>
            <a:spLocks noGrp="1"/>
          </p:cNvSpPr>
          <p:nvPr>
            <p:ph type="title"/>
          </p:nvPr>
        </p:nvSpPr>
        <p:spPr/>
        <p:txBody>
          <a:bodyPr/>
          <a:lstStyle/>
          <a:p>
            <a:r>
              <a:rPr lang="en-GB" sz="2400" dirty="0"/>
              <a:t>Premium convenience concepts focus on sustainability </a:t>
            </a:r>
          </a:p>
        </p:txBody>
      </p:sp>
      <p:sp>
        <p:nvSpPr>
          <p:cNvPr id="7" name="Text Placeholder 6">
            <a:extLst>
              <a:ext uri="{FF2B5EF4-FFF2-40B4-BE49-F238E27FC236}">
                <a16:creationId xmlns:a16="http://schemas.microsoft.com/office/drawing/2014/main" id="{2CE88028-F0F9-4F5B-BC39-444354C79732}"/>
              </a:ext>
            </a:extLst>
          </p:cNvPr>
          <p:cNvSpPr>
            <a:spLocks noGrp="1"/>
          </p:cNvSpPr>
          <p:nvPr>
            <p:ph type="body" sz="quarter" idx="16"/>
          </p:nvPr>
        </p:nvSpPr>
        <p:spPr/>
        <p:txBody>
          <a:bodyPr/>
          <a:lstStyle/>
          <a:p>
            <a:r>
              <a:rPr lang="en-GB" dirty="0"/>
              <a:t>Post Lockdown III</a:t>
            </a:r>
          </a:p>
        </p:txBody>
      </p:sp>
      <p:pic>
        <p:nvPicPr>
          <p:cNvPr id="6" name="Picture 5">
            <a:extLst>
              <a:ext uri="{FF2B5EF4-FFF2-40B4-BE49-F238E27FC236}">
                <a16:creationId xmlns:a16="http://schemas.microsoft.com/office/drawing/2014/main" id="{FE0B73E9-3793-4ED6-A953-187494C6C6E2}"/>
              </a:ext>
            </a:extLst>
          </p:cNvPr>
          <p:cNvPicPr>
            <a:picLocks noChangeAspect="1"/>
          </p:cNvPicPr>
          <p:nvPr/>
        </p:nvPicPr>
        <p:blipFill rotWithShape="1">
          <a:blip r:embed="rId2"/>
          <a:srcRect b="15511"/>
          <a:stretch/>
        </p:blipFill>
        <p:spPr>
          <a:xfrm>
            <a:off x="7856774" y="1677942"/>
            <a:ext cx="3165971" cy="1927219"/>
          </a:xfrm>
          <a:prstGeom prst="rect">
            <a:avLst/>
          </a:prstGeom>
        </p:spPr>
      </p:pic>
      <p:pic>
        <p:nvPicPr>
          <p:cNvPr id="12" name="Picture 11">
            <a:extLst>
              <a:ext uri="{FF2B5EF4-FFF2-40B4-BE49-F238E27FC236}">
                <a16:creationId xmlns:a16="http://schemas.microsoft.com/office/drawing/2014/main" id="{E0118187-9C49-4822-B4FB-ED616378C088}"/>
              </a:ext>
            </a:extLst>
          </p:cNvPr>
          <p:cNvPicPr>
            <a:picLocks noChangeAspect="1"/>
          </p:cNvPicPr>
          <p:nvPr/>
        </p:nvPicPr>
        <p:blipFill rotWithShape="1">
          <a:blip r:embed="rId3"/>
          <a:srcRect t="20549"/>
          <a:stretch/>
        </p:blipFill>
        <p:spPr>
          <a:xfrm>
            <a:off x="7856774" y="3651935"/>
            <a:ext cx="3165971" cy="1812291"/>
          </a:xfrm>
          <a:prstGeom prst="rect">
            <a:avLst/>
          </a:prstGeom>
        </p:spPr>
      </p:pic>
      <p:sp>
        <p:nvSpPr>
          <p:cNvPr id="13" name="TextBox 12">
            <a:extLst>
              <a:ext uri="{FF2B5EF4-FFF2-40B4-BE49-F238E27FC236}">
                <a16:creationId xmlns:a16="http://schemas.microsoft.com/office/drawing/2014/main" id="{25894C91-0AE6-4D96-8530-D03A9F51393B}"/>
              </a:ext>
            </a:extLst>
          </p:cNvPr>
          <p:cNvSpPr txBox="1"/>
          <p:nvPr/>
        </p:nvSpPr>
        <p:spPr>
          <a:xfrm>
            <a:off x="7732618" y="5494461"/>
            <a:ext cx="359111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3E343E"/>
                </a:solidFill>
                <a:effectLst/>
                <a:uLnTx/>
                <a:uFillTx/>
                <a:latin typeface="Arial"/>
                <a:ea typeface="+mn-ea"/>
                <a:cs typeface="+mn-cs"/>
              </a:rPr>
              <a:t>Raw Store, Shoreditch, London</a:t>
            </a:r>
          </a:p>
        </p:txBody>
      </p:sp>
      <p:pic>
        <p:nvPicPr>
          <p:cNvPr id="15" name="Picture 14">
            <a:extLst>
              <a:ext uri="{FF2B5EF4-FFF2-40B4-BE49-F238E27FC236}">
                <a16:creationId xmlns:a16="http://schemas.microsoft.com/office/drawing/2014/main" id="{4369EF3F-1D45-474C-912B-0C618158697D}"/>
              </a:ext>
            </a:extLst>
          </p:cNvPr>
          <p:cNvPicPr>
            <a:picLocks noChangeAspect="1"/>
          </p:cNvPicPr>
          <p:nvPr/>
        </p:nvPicPr>
        <p:blipFill>
          <a:blip r:embed="rId4"/>
          <a:stretch>
            <a:fillRect/>
          </a:stretch>
        </p:blipFill>
        <p:spPr>
          <a:xfrm>
            <a:off x="716932" y="1668029"/>
            <a:ext cx="3096588" cy="3796197"/>
          </a:xfrm>
          <a:prstGeom prst="rect">
            <a:avLst/>
          </a:prstGeom>
        </p:spPr>
      </p:pic>
      <p:pic>
        <p:nvPicPr>
          <p:cNvPr id="16" name="Picture 15">
            <a:extLst>
              <a:ext uri="{FF2B5EF4-FFF2-40B4-BE49-F238E27FC236}">
                <a16:creationId xmlns:a16="http://schemas.microsoft.com/office/drawing/2014/main" id="{46CD5373-2727-4C2A-B835-C8DB87CCE2E5}"/>
              </a:ext>
            </a:extLst>
          </p:cNvPr>
          <p:cNvPicPr>
            <a:picLocks noChangeAspect="1"/>
          </p:cNvPicPr>
          <p:nvPr/>
        </p:nvPicPr>
        <p:blipFill>
          <a:blip r:embed="rId5"/>
          <a:stretch>
            <a:fillRect/>
          </a:stretch>
        </p:blipFill>
        <p:spPr>
          <a:xfrm>
            <a:off x="3898814" y="1668028"/>
            <a:ext cx="3165972" cy="3796198"/>
          </a:xfrm>
          <a:prstGeom prst="rect">
            <a:avLst/>
          </a:prstGeom>
        </p:spPr>
      </p:pic>
    </p:spTree>
    <p:extLst>
      <p:ext uri="{BB962C8B-B14F-4D97-AF65-F5344CB8AC3E}">
        <p14:creationId xmlns:p14="http://schemas.microsoft.com/office/powerpoint/2010/main" val="2376930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097BA7F-1C16-46FC-A619-F684AD4C5851}"/>
              </a:ext>
            </a:extLst>
          </p:cNvPr>
          <p:cNvSpPr>
            <a:spLocks noGrp="1"/>
          </p:cNvSpPr>
          <p:nvPr>
            <p:ph type="body" sz="quarter" idx="12"/>
          </p:nvPr>
        </p:nvSpPr>
        <p:spPr/>
        <p:txBody>
          <a:bodyPr/>
          <a:lstStyle/>
          <a:p>
            <a:r>
              <a:rPr lang="en-GB" dirty="0"/>
              <a:t>Source: Lumina Intelligence Convenience Tracking Programme 28 WE 30/05/21</a:t>
            </a:r>
          </a:p>
        </p:txBody>
      </p:sp>
      <p:sp>
        <p:nvSpPr>
          <p:cNvPr id="7" name="Title 6">
            <a:extLst>
              <a:ext uri="{FF2B5EF4-FFF2-40B4-BE49-F238E27FC236}">
                <a16:creationId xmlns:a16="http://schemas.microsoft.com/office/drawing/2014/main" id="{914E96F1-5739-4732-B88C-FFDBA9483DAC}"/>
              </a:ext>
            </a:extLst>
          </p:cNvPr>
          <p:cNvSpPr>
            <a:spLocks noGrp="1"/>
          </p:cNvSpPr>
          <p:nvPr>
            <p:ph type="title"/>
          </p:nvPr>
        </p:nvSpPr>
        <p:spPr/>
        <p:txBody>
          <a:bodyPr/>
          <a:lstStyle/>
          <a:p>
            <a:r>
              <a:rPr lang="en-GB" dirty="0"/>
              <a:t>Delivery shoppers are more brand-led</a:t>
            </a:r>
          </a:p>
        </p:txBody>
      </p:sp>
      <p:sp>
        <p:nvSpPr>
          <p:cNvPr id="11" name="Text Placeholder 10">
            <a:extLst>
              <a:ext uri="{FF2B5EF4-FFF2-40B4-BE49-F238E27FC236}">
                <a16:creationId xmlns:a16="http://schemas.microsoft.com/office/drawing/2014/main" id="{20F9F681-99F7-4C2D-90BF-6D5FCB0B34C9}"/>
              </a:ext>
            </a:extLst>
          </p:cNvPr>
          <p:cNvSpPr>
            <a:spLocks noGrp="1"/>
          </p:cNvSpPr>
          <p:nvPr>
            <p:ph type="body" sz="quarter" idx="15"/>
          </p:nvPr>
        </p:nvSpPr>
        <p:spPr/>
        <p:txBody>
          <a:bodyPr/>
          <a:lstStyle/>
          <a:p>
            <a:r>
              <a:rPr lang="en-GB" dirty="0"/>
              <a:t>Post Lockdown III</a:t>
            </a:r>
          </a:p>
        </p:txBody>
      </p:sp>
      <p:cxnSp>
        <p:nvCxnSpPr>
          <p:cNvPr id="6" name="Straight Connector 5">
            <a:extLst>
              <a:ext uri="{FF2B5EF4-FFF2-40B4-BE49-F238E27FC236}">
                <a16:creationId xmlns:a16="http://schemas.microsoft.com/office/drawing/2014/main" id="{8B62FDB5-7C24-46CB-A08E-F422D5CBDC76}"/>
              </a:ext>
            </a:extLst>
          </p:cNvPr>
          <p:cNvCxnSpPr>
            <a:cxnSpLocks/>
          </p:cNvCxnSpPr>
          <p:nvPr/>
        </p:nvCxnSpPr>
        <p:spPr>
          <a:xfrm flipV="1">
            <a:off x="1431907" y="2641553"/>
            <a:ext cx="9223200" cy="12204"/>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93DF10C-9970-419F-BA39-C0E06F56E773}"/>
              </a:ext>
            </a:extLst>
          </p:cNvPr>
          <p:cNvCxnSpPr>
            <a:cxnSpLocks/>
          </p:cNvCxnSpPr>
          <p:nvPr/>
        </p:nvCxnSpPr>
        <p:spPr>
          <a:xfrm>
            <a:off x="1431907" y="4580139"/>
            <a:ext cx="922320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132B10E-859A-4C03-B85A-BAD5BD8DC75C}"/>
              </a:ext>
            </a:extLst>
          </p:cNvPr>
          <p:cNvCxnSpPr>
            <a:cxnSpLocks/>
          </p:cNvCxnSpPr>
          <p:nvPr/>
        </p:nvCxnSpPr>
        <p:spPr>
          <a:xfrm>
            <a:off x="1431907" y="5550052"/>
            <a:ext cx="9223200" cy="18165"/>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8CD2032-73DB-4EA4-B7A5-00189B282689}"/>
              </a:ext>
            </a:extLst>
          </p:cNvPr>
          <p:cNvCxnSpPr>
            <a:cxnSpLocks/>
          </p:cNvCxnSpPr>
          <p:nvPr/>
        </p:nvCxnSpPr>
        <p:spPr>
          <a:xfrm>
            <a:off x="1431907" y="3527512"/>
            <a:ext cx="92232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522C78D-8CBC-49CA-98DA-654D4A590308}"/>
              </a:ext>
            </a:extLst>
          </p:cNvPr>
          <p:cNvCxnSpPr/>
          <p:nvPr/>
        </p:nvCxnSpPr>
        <p:spPr>
          <a:xfrm>
            <a:off x="6370320" y="2434490"/>
            <a:ext cx="0" cy="337595"/>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B7FB5BF-A1C5-4E59-8B46-1EBE2CD7676B}"/>
              </a:ext>
            </a:extLst>
          </p:cNvPr>
          <p:cNvCxnSpPr/>
          <p:nvPr/>
        </p:nvCxnSpPr>
        <p:spPr>
          <a:xfrm>
            <a:off x="6370320" y="3376076"/>
            <a:ext cx="0" cy="337595"/>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D653026-27B0-4C07-9E9D-2227807E2BDF}"/>
              </a:ext>
            </a:extLst>
          </p:cNvPr>
          <p:cNvCxnSpPr/>
          <p:nvPr/>
        </p:nvCxnSpPr>
        <p:spPr>
          <a:xfrm>
            <a:off x="6379966" y="4450369"/>
            <a:ext cx="0" cy="337595"/>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638602E-31F5-4263-8F35-2223F6D8E59D}"/>
              </a:ext>
            </a:extLst>
          </p:cNvPr>
          <p:cNvCxnSpPr/>
          <p:nvPr/>
        </p:nvCxnSpPr>
        <p:spPr>
          <a:xfrm>
            <a:off x="6379966" y="5399419"/>
            <a:ext cx="0" cy="337595"/>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935E6504-3D19-45B8-9F0A-E80AD1CD2D19}"/>
              </a:ext>
            </a:extLst>
          </p:cNvPr>
          <p:cNvSpPr txBox="1"/>
          <p:nvPr/>
        </p:nvSpPr>
        <p:spPr>
          <a:xfrm>
            <a:off x="3838247" y="2068161"/>
            <a:ext cx="503872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3E343E"/>
                </a:solidFill>
                <a:effectLst/>
                <a:uLnTx/>
                <a:uFillTx/>
                <a:latin typeface="Arial"/>
                <a:ea typeface="+mn-ea"/>
                <a:cs typeface="+mn-cs"/>
              </a:rPr>
              <a:t>“I like buying branded products”</a:t>
            </a:r>
          </a:p>
        </p:txBody>
      </p:sp>
      <p:sp>
        <p:nvSpPr>
          <p:cNvPr id="23" name="TextBox 22">
            <a:extLst>
              <a:ext uri="{FF2B5EF4-FFF2-40B4-BE49-F238E27FC236}">
                <a16:creationId xmlns:a16="http://schemas.microsoft.com/office/drawing/2014/main" id="{CEA0CC7A-1F5A-4EAE-ACD5-D012CFEF525C}"/>
              </a:ext>
            </a:extLst>
          </p:cNvPr>
          <p:cNvSpPr txBox="1"/>
          <p:nvPr/>
        </p:nvSpPr>
        <p:spPr>
          <a:xfrm>
            <a:off x="4008541" y="3885269"/>
            <a:ext cx="503872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3E343E"/>
                </a:solidFill>
                <a:effectLst/>
                <a:uLnTx/>
                <a:uFillTx/>
                <a:latin typeface="Arial"/>
                <a:ea typeface="+mn-ea"/>
                <a:cs typeface="+mn-cs"/>
              </a:rPr>
              <a:t>“I am happy to pay more for higher quality food/drinks”</a:t>
            </a:r>
          </a:p>
        </p:txBody>
      </p:sp>
      <p:sp>
        <p:nvSpPr>
          <p:cNvPr id="51" name="Multiplication Sign 50">
            <a:extLst>
              <a:ext uri="{FF2B5EF4-FFF2-40B4-BE49-F238E27FC236}">
                <a16:creationId xmlns:a16="http://schemas.microsoft.com/office/drawing/2014/main" id="{5953A441-3DC3-420E-9A2C-6976935916A8}"/>
              </a:ext>
            </a:extLst>
          </p:cNvPr>
          <p:cNvSpPr/>
          <p:nvPr/>
        </p:nvSpPr>
        <p:spPr>
          <a:xfrm>
            <a:off x="8177739" y="5226098"/>
            <a:ext cx="613455" cy="631728"/>
          </a:xfrm>
          <a:prstGeom prst="mathMultiply">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5" name="Multiplication Sign 54">
            <a:extLst>
              <a:ext uri="{FF2B5EF4-FFF2-40B4-BE49-F238E27FC236}">
                <a16:creationId xmlns:a16="http://schemas.microsoft.com/office/drawing/2014/main" id="{55A268D0-C272-4401-B3D4-B9846A012F91}"/>
              </a:ext>
            </a:extLst>
          </p:cNvPr>
          <p:cNvSpPr/>
          <p:nvPr/>
        </p:nvSpPr>
        <p:spPr>
          <a:xfrm>
            <a:off x="9528175" y="4238354"/>
            <a:ext cx="613455" cy="631728"/>
          </a:xfrm>
          <a:prstGeom prst="mathMultiply">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3" name="Text Placeholder 2">
            <a:extLst>
              <a:ext uri="{FF2B5EF4-FFF2-40B4-BE49-F238E27FC236}">
                <a16:creationId xmlns:a16="http://schemas.microsoft.com/office/drawing/2014/main" id="{E7693BA8-B156-497A-B354-BB6D30C83DEA}"/>
              </a:ext>
            </a:extLst>
          </p:cNvPr>
          <p:cNvSpPr>
            <a:spLocks noGrp="1"/>
          </p:cNvSpPr>
          <p:nvPr>
            <p:ph type="body" sz="quarter" idx="13"/>
          </p:nvPr>
        </p:nvSpPr>
        <p:spPr/>
        <p:txBody>
          <a:bodyPr/>
          <a:lstStyle/>
          <a:p>
            <a:r>
              <a:rPr lang="en-GB" dirty="0"/>
              <a:t>Offering a range of branded products as part of a delivery service will increase attractiveness as delivery shoppers are more brand-led. </a:t>
            </a:r>
            <a:r>
              <a:rPr lang="en-GB" b="0" dirty="0"/>
              <a:t>Similarly, delivery shoppers are more open to paying a price premium for higher quality food which suggests potential for offering premium ranges.</a:t>
            </a:r>
          </a:p>
          <a:p>
            <a:endParaRPr lang="en-GB" b="0" dirty="0"/>
          </a:p>
        </p:txBody>
      </p:sp>
      <p:sp>
        <p:nvSpPr>
          <p:cNvPr id="62" name="Multiplication Sign 61">
            <a:extLst>
              <a:ext uri="{FF2B5EF4-FFF2-40B4-BE49-F238E27FC236}">
                <a16:creationId xmlns:a16="http://schemas.microsoft.com/office/drawing/2014/main" id="{533A65CF-2C53-4AC1-B23A-B8DDF7D30707}"/>
              </a:ext>
            </a:extLst>
          </p:cNvPr>
          <p:cNvSpPr/>
          <p:nvPr/>
        </p:nvSpPr>
        <p:spPr>
          <a:xfrm>
            <a:off x="8029973" y="3208501"/>
            <a:ext cx="613455" cy="631728"/>
          </a:xfrm>
          <a:prstGeom prst="mathMultiply">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3" name="Multiplication Sign 62">
            <a:extLst>
              <a:ext uri="{FF2B5EF4-FFF2-40B4-BE49-F238E27FC236}">
                <a16:creationId xmlns:a16="http://schemas.microsoft.com/office/drawing/2014/main" id="{A46F1DD9-642D-4D82-81FD-3FD288B76EB1}"/>
              </a:ext>
            </a:extLst>
          </p:cNvPr>
          <p:cNvSpPr/>
          <p:nvPr/>
        </p:nvSpPr>
        <p:spPr>
          <a:xfrm>
            <a:off x="8743610" y="2337893"/>
            <a:ext cx="613455" cy="631728"/>
          </a:xfrm>
          <a:prstGeom prst="mathMultiply">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6" name="TextBox 65">
            <a:extLst>
              <a:ext uri="{FF2B5EF4-FFF2-40B4-BE49-F238E27FC236}">
                <a16:creationId xmlns:a16="http://schemas.microsoft.com/office/drawing/2014/main" id="{3100150B-12A6-4383-BAB2-401C50BFC8D4}"/>
              </a:ext>
            </a:extLst>
          </p:cNvPr>
          <p:cNvSpPr txBox="1"/>
          <p:nvPr/>
        </p:nvSpPr>
        <p:spPr>
          <a:xfrm>
            <a:off x="610774" y="2036376"/>
            <a:ext cx="220400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3E343E"/>
                </a:solidFill>
                <a:effectLst/>
                <a:uLnTx/>
                <a:uFillTx/>
                <a:latin typeface="Arial"/>
                <a:ea typeface="+mn-ea"/>
                <a:cs typeface="+mn-cs"/>
              </a:rPr>
              <a:t>1 – “That’s not me at all”</a:t>
            </a:r>
          </a:p>
        </p:txBody>
      </p:sp>
      <p:sp>
        <p:nvSpPr>
          <p:cNvPr id="67" name="TextBox 66">
            <a:extLst>
              <a:ext uri="{FF2B5EF4-FFF2-40B4-BE49-F238E27FC236}">
                <a16:creationId xmlns:a16="http://schemas.microsoft.com/office/drawing/2014/main" id="{AA8B6468-BB67-428D-9DE3-02839CE28A32}"/>
              </a:ext>
            </a:extLst>
          </p:cNvPr>
          <p:cNvSpPr txBox="1"/>
          <p:nvPr/>
        </p:nvSpPr>
        <p:spPr>
          <a:xfrm>
            <a:off x="9389714" y="2017911"/>
            <a:ext cx="253078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3E343E"/>
                </a:solidFill>
                <a:effectLst/>
                <a:uLnTx/>
                <a:uFillTx/>
                <a:latin typeface="Arial"/>
                <a:ea typeface="+mn-ea"/>
                <a:cs typeface="+mn-cs"/>
              </a:rPr>
              <a:t>6 – “Yes, that’s me!”</a:t>
            </a:r>
          </a:p>
        </p:txBody>
      </p:sp>
      <p:sp>
        <p:nvSpPr>
          <p:cNvPr id="68" name="Oval 67">
            <a:extLst>
              <a:ext uri="{FF2B5EF4-FFF2-40B4-BE49-F238E27FC236}">
                <a16:creationId xmlns:a16="http://schemas.microsoft.com/office/drawing/2014/main" id="{62CBFD12-8475-44B5-8FC3-77117C1C51ED}"/>
              </a:ext>
            </a:extLst>
          </p:cNvPr>
          <p:cNvSpPr/>
          <p:nvPr/>
        </p:nvSpPr>
        <p:spPr>
          <a:xfrm>
            <a:off x="934882" y="2409335"/>
            <a:ext cx="485078" cy="49793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69" name="Oval 68">
            <a:extLst>
              <a:ext uri="{FF2B5EF4-FFF2-40B4-BE49-F238E27FC236}">
                <a16:creationId xmlns:a16="http://schemas.microsoft.com/office/drawing/2014/main" id="{E726C90A-3682-4D30-A816-60E40BE105B4}"/>
              </a:ext>
            </a:extLst>
          </p:cNvPr>
          <p:cNvSpPr/>
          <p:nvPr/>
        </p:nvSpPr>
        <p:spPr>
          <a:xfrm>
            <a:off x="934882" y="3263766"/>
            <a:ext cx="485078" cy="497936"/>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70" name="Oval 69">
            <a:extLst>
              <a:ext uri="{FF2B5EF4-FFF2-40B4-BE49-F238E27FC236}">
                <a16:creationId xmlns:a16="http://schemas.microsoft.com/office/drawing/2014/main" id="{59B5645D-DF8E-4321-8467-44DA341B871C}"/>
              </a:ext>
            </a:extLst>
          </p:cNvPr>
          <p:cNvSpPr/>
          <p:nvPr/>
        </p:nvSpPr>
        <p:spPr>
          <a:xfrm>
            <a:off x="934882" y="4331171"/>
            <a:ext cx="485078" cy="49793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71" name="Oval 70">
            <a:extLst>
              <a:ext uri="{FF2B5EF4-FFF2-40B4-BE49-F238E27FC236}">
                <a16:creationId xmlns:a16="http://schemas.microsoft.com/office/drawing/2014/main" id="{6F4128EE-E065-41D1-B17F-BC853F4B6380}"/>
              </a:ext>
            </a:extLst>
          </p:cNvPr>
          <p:cNvSpPr/>
          <p:nvPr/>
        </p:nvSpPr>
        <p:spPr>
          <a:xfrm>
            <a:off x="934882" y="5319248"/>
            <a:ext cx="485078" cy="497936"/>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72" name="Oval 71">
            <a:extLst>
              <a:ext uri="{FF2B5EF4-FFF2-40B4-BE49-F238E27FC236}">
                <a16:creationId xmlns:a16="http://schemas.microsoft.com/office/drawing/2014/main" id="{1D456825-9B24-4837-A8D9-0478978BCB2D}"/>
              </a:ext>
            </a:extLst>
          </p:cNvPr>
          <p:cNvSpPr/>
          <p:nvPr/>
        </p:nvSpPr>
        <p:spPr>
          <a:xfrm>
            <a:off x="10647464" y="3234110"/>
            <a:ext cx="485078" cy="497936"/>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73" name="Oval 72">
            <a:extLst>
              <a:ext uri="{FF2B5EF4-FFF2-40B4-BE49-F238E27FC236}">
                <a16:creationId xmlns:a16="http://schemas.microsoft.com/office/drawing/2014/main" id="{B2591B7F-028E-462E-9601-99B1B8B0D176}"/>
              </a:ext>
            </a:extLst>
          </p:cNvPr>
          <p:cNvSpPr/>
          <p:nvPr/>
        </p:nvSpPr>
        <p:spPr>
          <a:xfrm>
            <a:off x="10647464" y="4331171"/>
            <a:ext cx="485078" cy="49793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74" name="Oval 73">
            <a:extLst>
              <a:ext uri="{FF2B5EF4-FFF2-40B4-BE49-F238E27FC236}">
                <a16:creationId xmlns:a16="http://schemas.microsoft.com/office/drawing/2014/main" id="{DD50A062-0EC4-4F4A-8E29-603C1997D5E3}"/>
              </a:ext>
            </a:extLst>
          </p:cNvPr>
          <p:cNvSpPr/>
          <p:nvPr/>
        </p:nvSpPr>
        <p:spPr>
          <a:xfrm>
            <a:off x="10658238" y="5319248"/>
            <a:ext cx="485078" cy="497936"/>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75" name="Oval 74">
            <a:extLst>
              <a:ext uri="{FF2B5EF4-FFF2-40B4-BE49-F238E27FC236}">
                <a16:creationId xmlns:a16="http://schemas.microsoft.com/office/drawing/2014/main" id="{2A81C159-6441-4EAF-B7F2-420554A47AC5}"/>
              </a:ext>
            </a:extLst>
          </p:cNvPr>
          <p:cNvSpPr/>
          <p:nvPr/>
        </p:nvSpPr>
        <p:spPr>
          <a:xfrm>
            <a:off x="10615289" y="2343731"/>
            <a:ext cx="485078" cy="49793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76" name="TextBox 75">
            <a:extLst>
              <a:ext uri="{FF2B5EF4-FFF2-40B4-BE49-F238E27FC236}">
                <a16:creationId xmlns:a16="http://schemas.microsoft.com/office/drawing/2014/main" id="{7F421B92-2B3F-4250-A162-4AC2E1F513F4}"/>
              </a:ext>
            </a:extLst>
          </p:cNvPr>
          <p:cNvSpPr txBox="1"/>
          <p:nvPr/>
        </p:nvSpPr>
        <p:spPr>
          <a:xfrm>
            <a:off x="8090908" y="2957477"/>
            <a:ext cx="10437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3E343E"/>
                </a:solidFill>
                <a:effectLst/>
                <a:uLnTx/>
                <a:uFillTx/>
                <a:latin typeface="Arial"/>
                <a:ea typeface="+mn-ea"/>
                <a:cs typeface="+mn-cs"/>
              </a:rPr>
              <a:t>4.1</a:t>
            </a:r>
          </a:p>
        </p:txBody>
      </p:sp>
      <p:sp>
        <p:nvSpPr>
          <p:cNvPr id="77" name="TextBox 76">
            <a:extLst>
              <a:ext uri="{FF2B5EF4-FFF2-40B4-BE49-F238E27FC236}">
                <a16:creationId xmlns:a16="http://schemas.microsoft.com/office/drawing/2014/main" id="{6F3BD74F-52A7-4E91-8530-66F464879FAA}"/>
              </a:ext>
            </a:extLst>
          </p:cNvPr>
          <p:cNvSpPr txBox="1"/>
          <p:nvPr/>
        </p:nvSpPr>
        <p:spPr>
          <a:xfrm>
            <a:off x="8825630" y="2085183"/>
            <a:ext cx="10437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3E343E"/>
                </a:solidFill>
                <a:effectLst/>
                <a:uLnTx/>
                <a:uFillTx/>
                <a:latin typeface="Arial"/>
                <a:ea typeface="+mn-ea"/>
                <a:cs typeface="+mn-cs"/>
              </a:rPr>
              <a:t>4.3</a:t>
            </a:r>
          </a:p>
        </p:txBody>
      </p:sp>
      <p:sp>
        <p:nvSpPr>
          <p:cNvPr id="78" name="TextBox 77">
            <a:extLst>
              <a:ext uri="{FF2B5EF4-FFF2-40B4-BE49-F238E27FC236}">
                <a16:creationId xmlns:a16="http://schemas.microsoft.com/office/drawing/2014/main" id="{34EEDA97-F914-40AA-8A70-42D6B6DDA819}"/>
              </a:ext>
            </a:extLst>
          </p:cNvPr>
          <p:cNvSpPr txBox="1"/>
          <p:nvPr/>
        </p:nvSpPr>
        <p:spPr>
          <a:xfrm>
            <a:off x="9594130" y="3993761"/>
            <a:ext cx="10437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3E343E"/>
                </a:solidFill>
                <a:effectLst/>
                <a:uLnTx/>
                <a:uFillTx/>
                <a:latin typeface="Arial"/>
                <a:ea typeface="+mn-ea"/>
                <a:cs typeface="+mn-cs"/>
              </a:rPr>
              <a:t>4.5</a:t>
            </a:r>
          </a:p>
        </p:txBody>
      </p:sp>
      <p:sp>
        <p:nvSpPr>
          <p:cNvPr id="79" name="TextBox 78">
            <a:extLst>
              <a:ext uri="{FF2B5EF4-FFF2-40B4-BE49-F238E27FC236}">
                <a16:creationId xmlns:a16="http://schemas.microsoft.com/office/drawing/2014/main" id="{126C552A-7BCF-412D-82FC-7CB87F3B03E2}"/>
              </a:ext>
            </a:extLst>
          </p:cNvPr>
          <p:cNvSpPr txBox="1"/>
          <p:nvPr/>
        </p:nvSpPr>
        <p:spPr>
          <a:xfrm>
            <a:off x="8269339" y="4929139"/>
            <a:ext cx="10437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3E343E"/>
                </a:solidFill>
                <a:effectLst/>
                <a:uLnTx/>
                <a:uFillTx/>
                <a:latin typeface="Arial"/>
                <a:ea typeface="+mn-ea"/>
                <a:cs typeface="+mn-cs"/>
              </a:rPr>
              <a:t>4.3</a:t>
            </a:r>
          </a:p>
        </p:txBody>
      </p:sp>
      <p:sp>
        <p:nvSpPr>
          <p:cNvPr id="34" name="TextBox 33">
            <a:extLst>
              <a:ext uri="{FF2B5EF4-FFF2-40B4-BE49-F238E27FC236}">
                <a16:creationId xmlns:a16="http://schemas.microsoft.com/office/drawing/2014/main" id="{A7952AC0-7C3F-4AF0-930D-C4BBD0E4A35F}"/>
              </a:ext>
            </a:extLst>
          </p:cNvPr>
          <p:cNvSpPr txBox="1"/>
          <p:nvPr/>
        </p:nvSpPr>
        <p:spPr>
          <a:xfrm>
            <a:off x="4699624" y="1701728"/>
            <a:ext cx="434763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1695A3"/>
                </a:solidFill>
                <a:effectLst/>
                <a:uLnTx/>
                <a:uFillTx/>
                <a:latin typeface="Arial"/>
                <a:ea typeface="+mn-ea"/>
                <a:cs typeface="+mn-cs"/>
              </a:rPr>
              <a:t>In-store shoppers</a:t>
            </a:r>
            <a:r>
              <a:rPr kumimoji="0" lang="en-GB" sz="1400" b="1" i="0" u="none" strike="noStrike" kern="1200" cap="none" spc="0" normalizeH="0" baseline="0" noProof="0" dirty="0">
                <a:ln>
                  <a:noFill/>
                </a:ln>
                <a:solidFill>
                  <a:srgbClr val="614B79"/>
                </a:solidFill>
                <a:effectLst/>
                <a:uLnTx/>
                <a:uFillTx/>
                <a:latin typeface="Arial"/>
                <a:ea typeface="+mn-ea"/>
                <a:cs typeface="+mn-cs"/>
              </a:rPr>
              <a:t> vs. Delivery shoppers</a:t>
            </a:r>
            <a:endParaRPr kumimoji="0" lang="en-GB" sz="1400" b="1" i="0" u="none" strike="noStrike" kern="1200" cap="none" spc="0" normalizeH="0" baseline="0" noProof="0" dirty="0">
              <a:ln>
                <a:noFill/>
              </a:ln>
              <a:solidFill>
                <a:srgbClr val="1695A3"/>
              </a:solidFill>
              <a:effectLst/>
              <a:uLnTx/>
              <a:uFillTx/>
              <a:latin typeface="Arial"/>
              <a:ea typeface="+mn-ea"/>
              <a:cs typeface="+mn-cs"/>
            </a:endParaRPr>
          </a:p>
        </p:txBody>
      </p:sp>
    </p:spTree>
    <p:extLst>
      <p:ext uri="{BB962C8B-B14F-4D97-AF65-F5344CB8AC3E}">
        <p14:creationId xmlns:p14="http://schemas.microsoft.com/office/powerpoint/2010/main" val="1063387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6CEA617-7575-4B1E-B2F0-1DD2CF2644B3}"/>
              </a:ext>
            </a:extLst>
          </p:cNvPr>
          <p:cNvSpPr/>
          <p:nvPr/>
        </p:nvSpPr>
        <p:spPr>
          <a:xfrm>
            <a:off x="3357333" y="1701361"/>
            <a:ext cx="2026313" cy="38938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6" name="TextBox 15">
            <a:extLst>
              <a:ext uri="{FF2B5EF4-FFF2-40B4-BE49-F238E27FC236}">
                <a16:creationId xmlns:a16="http://schemas.microsoft.com/office/drawing/2014/main" id="{A1B317C9-C044-4327-A5E5-F69918BD6333}"/>
              </a:ext>
            </a:extLst>
          </p:cNvPr>
          <p:cNvSpPr txBox="1"/>
          <p:nvPr/>
        </p:nvSpPr>
        <p:spPr>
          <a:xfrm>
            <a:off x="3394264" y="1669839"/>
            <a:ext cx="1809342"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white"/>
                </a:solidFill>
                <a:effectLst/>
                <a:uLnTx/>
                <a:uFillTx/>
                <a:latin typeface="Arial"/>
                <a:ea typeface="+mn-ea"/>
                <a:cs typeface="+mn-cs"/>
              </a:rPr>
              <a:t>Reducing sugar and salt content </a:t>
            </a:r>
          </a:p>
        </p:txBody>
      </p:sp>
      <p:sp>
        <p:nvSpPr>
          <p:cNvPr id="4" name="Title 3">
            <a:extLst>
              <a:ext uri="{FF2B5EF4-FFF2-40B4-BE49-F238E27FC236}">
                <a16:creationId xmlns:a16="http://schemas.microsoft.com/office/drawing/2014/main" id="{82B3B28F-E924-471D-BDB4-9A0BBB822D01}"/>
              </a:ext>
            </a:extLst>
          </p:cNvPr>
          <p:cNvSpPr>
            <a:spLocks noGrp="1"/>
          </p:cNvSpPr>
          <p:nvPr>
            <p:ph type="title"/>
          </p:nvPr>
        </p:nvSpPr>
        <p:spPr/>
        <p:txBody>
          <a:bodyPr/>
          <a:lstStyle/>
          <a:p>
            <a:r>
              <a:rPr lang="en-GB" dirty="0"/>
              <a:t>Suppliers take different reformulation approaches</a:t>
            </a:r>
          </a:p>
        </p:txBody>
      </p:sp>
      <p:sp>
        <p:nvSpPr>
          <p:cNvPr id="7" name="Text Placeholder 6">
            <a:extLst>
              <a:ext uri="{FF2B5EF4-FFF2-40B4-BE49-F238E27FC236}">
                <a16:creationId xmlns:a16="http://schemas.microsoft.com/office/drawing/2014/main" id="{2CE88028-F0F9-4F5B-BC39-444354C79732}"/>
              </a:ext>
            </a:extLst>
          </p:cNvPr>
          <p:cNvSpPr>
            <a:spLocks noGrp="1"/>
          </p:cNvSpPr>
          <p:nvPr>
            <p:ph type="body" sz="quarter" idx="16"/>
          </p:nvPr>
        </p:nvSpPr>
        <p:spPr/>
        <p:txBody>
          <a:bodyPr/>
          <a:lstStyle/>
          <a:p>
            <a:r>
              <a:rPr lang="en-GB" dirty="0"/>
              <a:t>Post Lockdown III</a:t>
            </a:r>
          </a:p>
        </p:txBody>
      </p:sp>
      <p:pic>
        <p:nvPicPr>
          <p:cNvPr id="9" name="Picture 8">
            <a:extLst>
              <a:ext uri="{FF2B5EF4-FFF2-40B4-BE49-F238E27FC236}">
                <a16:creationId xmlns:a16="http://schemas.microsoft.com/office/drawing/2014/main" id="{71E579F2-FB9F-49C5-AC31-99F3AA480E38}"/>
              </a:ext>
            </a:extLst>
          </p:cNvPr>
          <p:cNvPicPr>
            <a:picLocks noChangeAspect="1"/>
          </p:cNvPicPr>
          <p:nvPr/>
        </p:nvPicPr>
        <p:blipFill rotWithShape="1">
          <a:blip r:embed="rId2"/>
          <a:srcRect l="18351" t="8097" r="17099" b="8474"/>
          <a:stretch/>
        </p:blipFill>
        <p:spPr>
          <a:xfrm>
            <a:off x="3348509" y="2170919"/>
            <a:ext cx="2035138" cy="2248404"/>
          </a:xfrm>
          <a:prstGeom prst="rect">
            <a:avLst/>
          </a:prstGeom>
        </p:spPr>
      </p:pic>
      <p:pic>
        <p:nvPicPr>
          <p:cNvPr id="10" name="Picture 9">
            <a:extLst>
              <a:ext uri="{FF2B5EF4-FFF2-40B4-BE49-F238E27FC236}">
                <a16:creationId xmlns:a16="http://schemas.microsoft.com/office/drawing/2014/main" id="{460BEAE6-F537-4819-9A5D-8985F219CD2A}"/>
              </a:ext>
            </a:extLst>
          </p:cNvPr>
          <p:cNvPicPr>
            <a:picLocks noChangeAspect="1"/>
          </p:cNvPicPr>
          <p:nvPr/>
        </p:nvPicPr>
        <p:blipFill>
          <a:blip r:embed="rId3"/>
          <a:stretch>
            <a:fillRect/>
          </a:stretch>
        </p:blipFill>
        <p:spPr>
          <a:xfrm>
            <a:off x="7678193" y="2162095"/>
            <a:ext cx="3485873" cy="2271583"/>
          </a:xfrm>
          <a:prstGeom prst="rect">
            <a:avLst/>
          </a:prstGeom>
        </p:spPr>
      </p:pic>
      <p:pic>
        <p:nvPicPr>
          <p:cNvPr id="11" name="Picture 10">
            <a:extLst>
              <a:ext uri="{FF2B5EF4-FFF2-40B4-BE49-F238E27FC236}">
                <a16:creationId xmlns:a16="http://schemas.microsoft.com/office/drawing/2014/main" id="{75F03FC6-26B1-476B-B791-65A92DB1D941}"/>
              </a:ext>
            </a:extLst>
          </p:cNvPr>
          <p:cNvPicPr>
            <a:picLocks noChangeAspect="1"/>
          </p:cNvPicPr>
          <p:nvPr/>
        </p:nvPicPr>
        <p:blipFill>
          <a:blip r:embed="rId4"/>
          <a:stretch>
            <a:fillRect/>
          </a:stretch>
        </p:blipFill>
        <p:spPr>
          <a:xfrm>
            <a:off x="5543339" y="2106902"/>
            <a:ext cx="1809342" cy="2402867"/>
          </a:xfrm>
          <a:prstGeom prst="rect">
            <a:avLst/>
          </a:prstGeom>
        </p:spPr>
      </p:pic>
      <p:sp>
        <p:nvSpPr>
          <p:cNvPr id="3" name="Rectangle 2">
            <a:extLst>
              <a:ext uri="{FF2B5EF4-FFF2-40B4-BE49-F238E27FC236}">
                <a16:creationId xmlns:a16="http://schemas.microsoft.com/office/drawing/2014/main" id="{1579F46F-47B0-4B41-9B97-2ECF1C24BC41}"/>
              </a:ext>
            </a:extLst>
          </p:cNvPr>
          <p:cNvSpPr/>
          <p:nvPr/>
        </p:nvSpPr>
        <p:spPr>
          <a:xfrm>
            <a:off x="647700" y="1701361"/>
            <a:ext cx="2455388" cy="367845"/>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4" name="Rectangle 13">
            <a:extLst>
              <a:ext uri="{FF2B5EF4-FFF2-40B4-BE49-F238E27FC236}">
                <a16:creationId xmlns:a16="http://schemas.microsoft.com/office/drawing/2014/main" id="{B78EEAB3-AD71-4378-A696-2B48E1A37C0B}"/>
              </a:ext>
            </a:extLst>
          </p:cNvPr>
          <p:cNvSpPr/>
          <p:nvPr/>
        </p:nvSpPr>
        <p:spPr>
          <a:xfrm>
            <a:off x="5588681" y="1701361"/>
            <a:ext cx="1764000" cy="367845"/>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5" name="Rectangle 14">
            <a:extLst>
              <a:ext uri="{FF2B5EF4-FFF2-40B4-BE49-F238E27FC236}">
                <a16:creationId xmlns:a16="http://schemas.microsoft.com/office/drawing/2014/main" id="{15C66542-616F-4712-81CC-4664158906A8}"/>
              </a:ext>
            </a:extLst>
          </p:cNvPr>
          <p:cNvSpPr/>
          <p:nvPr/>
        </p:nvSpPr>
        <p:spPr>
          <a:xfrm>
            <a:off x="7678193" y="1701361"/>
            <a:ext cx="3492000" cy="367845"/>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TextBox 4">
            <a:extLst>
              <a:ext uri="{FF2B5EF4-FFF2-40B4-BE49-F238E27FC236}">
                <a16:creationId xmlns:a16="http://schemas.microsoft.com/office/drawing/2014/main" id="{C308E469-AEE0-48C0-921C-FF5E2E29AFD8}"/>
              </a:ext>
            </a:extLst>
          </p:cNvPr>
          <p:cNvSpPr txBox="1"/>
          <p:nvPr/>
        </p:nvSpPr>
        <p:spPr>
          <a:xfrm>
            <a:off x="5566010" y="1669839"/>
            <a:ext cx="1809342"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white"/>
                </a:solidFill>
                <a:effectLst/>
                <a:uLnTx/>
                <a:uFillTx/>
                <a:latin typeface="Arial"/>
                <a:ea typeface="+mn-ea"/>
                <a:cs typeface="+mn-cs"/>
              </a:rPr>
              <a:t>Using a new ingredient as snacking alternative</a:t>
            </a:r>
          </a:p>
        </p:txBody>
      </p:sp>
      <p:sp>
        <p:nvSpPr>
          <p:cNvPr id="17" name="TextBox 16">
            <a:extLst>
              <a:ext uri="{FF2B5EF4-FFF2-40B4-BE49-F238E27FC236}">
                <a16:creationId xmlns:a16="http://schemas.microsoft.com/office/drawing/2014/main" id="{2B13F166-8372-40DC-B77B-AF0D47C54744}"/>
              </a:ext>
            </a:extLst>
          </p:cNvPr>
          <p:cNvSpPr txBox="1"/>
          <p:nvPr/>
        </p:nvSpPr>
        <p:spPr>
          <a:xfrm>
            <a:off x="659364" y="1685176"/>
            <a:ext cx="2395129"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white"/>
                </a:solidFill>
                <a:effectLst/>
                <a:uLnTx/>
                <a:uFillTx/>
                <a:latin typeface="Arial"/>
                <a:ea typeface="+mn-ea"/>
                <a:cs typeface="+mn-cs"/>
              </a:rPr>
              <a:t>Using savoury ingredients to improve nutritional content</a:t>
            </a:r>
          </a:p>
        </p:txBody>
      </p:sp>
      <p:sp>
        <p:nvSpPr>
          <p:cNvPr id="18" name="TextBox 17">
            <a:extLst>
              <a:ext uri="{FF2B5EF4-FFF2-40B4-BE49-F238E27FC236}">
                <a16:creationId xmlns:a16="http://schemas.microsoft.com/office/drawing/2014/main" id="{B9BCD0FB-EBE3-46CC-911D-F09BFDCE491E}"/>
              </a:ext>
            </a:extLst>
          </p:cNvPr>
          <p:cNvSpPr txBox="1"/>
          <p:nvPr/>
        </p:nvSpPr>
        <p:spPr>
          <a:xfrm>
            <a:off x="7593498" y="1681188"/>
            <a:ext cx="3492000"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white"/>
                </a:solidFill>
                <a:effectLst/>
                <a:uLnTx/>
                <a:uFillTx/>
                <a:latin typeface="Arial"/>
                <a:ea typeface="+mn-ea"/>
                <a:cs typeface="+mn-cs"/>
              </a:rPr>
              <a:t>Repositioning snacks with ‘better for you’  versions</a:t>
            </a:r>
          </a:p>
        </p:txBody>
      </p:sp>
      <p:sp>
        <p:nvSpPr>
          <p:cNvPr id="19" name="TextBox 18">
            <a:extLst>
              <a:ext uri="{FF2B5EF4-FFF2-40B4-BE49-F238E27FC236}">
                <a16:creationId xmlns:a16="http://schemas.microsoft.com/office/drawing/2014/main" id="{A620B401-6AF8-42B3-AF28-F070F9336CF5}"/>
              </a:ext>
            </a:extLst>
          </p:cNvPr>
          <p:cNvSpPr txBox="1"/>
          <p:nvPr/>
        </p:nvSpPr>
        <p:spPr>
          <a:xfrm>
            <a:off x="555178" y="4419323"/>
            <a:ext cx="2603500" cy="10926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dirty="0">
                <a:ln>
                  <a:noFill/>
                </a:ln>
                <a:solidFill>
                  <a:srgbClr val="3E343E"/>
                </a:solidFill>
                <a:effectLst/>
                <a:uLnTx/>
                <a:uFillTx/>
                <a:latin typeface="Arial"/>
                <a:ea typeface="+mn-ea"/>
                <a:cs typeface="+mn-cs"/>
              </a:rPr>
              <a:t>The Savourists </a:t>
            </a:r>
            <a:r>
              <a:rPr kumimoji="0" lang="en-GB" sz="1300" b="0" i="0" u="none" strike="noStrike" kern="1200" cap="none" spc="0" normalizeH="0" baseline="0" noProof="0" dirty="0">
                <a:ln>
                  <a:noFill/>
                </a:ln>
                <a:solidFill>
                  <a:srgbClr val="3E343E"/>
                </a:solidFill>
                <a:effectLst/>
                <a:uLnTx/>
                <a:uFillTx/>
                <a:latin typeface="Arial"/>
                <a:ea typeface="+mn-ea"/>
                <a:cs typeface="+mn-cs"/>
              </a:rPr>
              <a:t>make snacks by using savoury ingredients such as roasted lentils in combination with grains including quinoa and sunflower seeds. </a:t>
            </a:r>
          </a:p>
        </p:txBody>
      </p:sp>
      <p:sp>
        <p:nvSpPr>
          <p:cNvPr id="20" name="TextBox 19">
            <a:extLst>
              <a:ext uri="{FF2B5EF4-FFF2-40B4-BE49-F238E27FC236}">
                <a16:creationId xmlns:a16="http://schemas.microsoft.com/office/drawing/2014/main" id="{DAA09DCD-69B7-4A3E-80A1-2396793881A6}"/>
              </a:ext>
            </a:extLst>
          </p:cNvPr>
          <p:cNvSpPr txBox="1"/>
          <p:nvPr/>
        </p:nvSpPr>
        <p:spPr>
          <a:xfrm>
            <a:off x="3271449" y="4404121"/>
            <a:ext cx="2294561" cy="14927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dirty="0">
                <a:ln>
                  <a:noFill/>
                </a:ln>
                <a:solidFill>
                  <a:srgbClr val="3E343E"/>
                </a:solidFill>
                <a:effectLst/>
                <a:uLnTx/>
                <a:uFillTx/>
                <a:latin typeface="Arial"/>
                <a:ea typeface="+mn-ea"/>
                <a:cs typeface="+mn-cs"/>
              </a:rPr>
              <a:t>Kellogg’s</a:t>
            </a:r>
            <a:r>
              <a:rPr kumimoji="0" lang="en-GB" sz="1300" b="0" i="0" u="none" strike="noStrike" kern="1200" cap="none" spc="0" normalizeH="0" baseline="0" noProof="0" dirty="0">
                <a:ln>
                  <a:noFill/>
                </a:ln>
                <a:solidFill>
                  <a:srgbClr val="3E343E"/>
                </a:solidFill>
                <a:effectLst/>
                <a:uLnTx/>
                <a:uFillTx/>
                <a:latin typeface="Arial"/>
                <a:ea typeface="+mn-ea"/>
                <a:cs typeface="+mn-cs"/>
              </a:rPr>
              <a:t> has pledged to cut sugar by 10% and salt by 20% in its children’s cereal range by 2022. All of its breakfast foods will either be a source of or high in fiber by the end of 2023. </a:t>
            </a:r>
          </a:p>
        </p:txBody>
      </p:sp>
      <p:sp>
        <p:nvSpPr>
          <p:cNvPr id="21" name="TextBox 20">
            <a:extLst>
              <a:ext uri="{FF2B5EF4-FFF2-40B4-BE49-F238E27FC236}">
                <a16:creationId xmlns:a16="http://schemas.microsoft.com/office/drawing/2014/main" id="{FA58E7F5-BA8D-4DEC-9F5B-1E4800CE77AB}"/>
              </a:ext>
            </a:extLst>
          </p:cNvPr>
          <p:cNvSpPr txBox="1"/>
          <p:nvPr/>
        </p:nvSpPr>
        <p:spPr>
          <a:xfrm>
            <a:off x="5502850" y="4425453"/>
            <a:ext cx="2100000" cy="16927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dirty="0">
                <a:ln>
                  <a:noFill/>
                </a:ln>
                <a:solidFill>
                  <a:srgbClr val="3E343E"/>
                </a:solidFill>
                <a:effectLst/>
                <a:uLnTx/>
                <a:uFillTx/>
                <a:latin typeface="Arial"/>
                <a:ea typeface="+mn-ea"/>
                <a:cs typeface="+mn-cs"/>
              </a:rPr>
              <a:t>Karma Bites </a:t>
            </a:r>
            <a:r>
              <a:rPr kumimoji="0" lang="en-GB" sz="1300" b="0" i="0" u="none" strike="noStrike" kern="1200" cap="none" spc="0" normalizeH="0" baseline="0" noProof="0" dirty="0">
                <a:ln>
                  <a:noFill/>
                </a:ln>
                <a:solidFill>
                  <a:srgbClr val="3E343E"/>
                </a:solidFill>
                <a:effectLst/>
                <a:uLnTx/>
                <a:uFillTx/>
                <a:latin typeface="Arial"/>
                <a:ea typeface="+mn-ea"/>
                <a:cs typeface="+mn-cs"/>
              </a:rPr>
              <a:t>has developed a line of Popped Lotus Seed snacks which are gluten free and vegan. The range is low in calories, cholesterol, fat, and sodium. </a:t>
            </a:r>
          </a:p>
        </p:txBody>
      </p:sp>
      <p:sp>
        <p:nvSpPr>
          <p:cNvPr id="22" name="TextBox 21">
            <a:extLst>
              <a:ext uri="{FF2B5EF4-FFF2-40B4-BE49-F238E27FC236}">
                <a16:creationId xmlns:a16="http://schemas.microsoft.com/office/drawing/2014/main" id="{3E8BEE15-D7AD-43AF-A21C-E80B030929CA}"/>
              </a:ext>
            </a:extLst>
          </p:cNvPr>
          <p:cNvSpPr txBox="1"/>
          <p:nvPr/>
        </p:nvSpPr>
        <p:spPr>
          <a:xfrm>
            <a:off x="7593498" y="4395466"/>
            <a:ext cx="3616047" cy="14927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dirty="0">
                <a:ln>
                  <a:noFill/>
                </a:ln>
                <a:solidFill>
                  <a:srgbClr val="3E343E"/>
                </a:solidFill>
                <a:effectLst/>
                <a:uLnTx/>
                <a:uFillTx/>
                <a:latin typeface="Arial"/>
                <a:ea typeface="+mn-ea"/>
                <a:cs typeface="+mn-cs"/>
              </a:rPr>
              <a:t>Simply Roasted </a:t>
            </a:r>
            <a:r>
              <a:rPr kumimoji="0" lang="en-GB" sz="1300" b="0" i="0" u="none" strike="noStrike" kern="1200" cap="none" spc="0" normalizeH="0" baseline="0" noProof="0" dirty="0">
                <a:ln>
                  <a:noFill/>
                </a:ln>
                <a:solidFill>
                  <a:srgbClr val="3E343E"/>
                </a:solidFill>
                <a:effectLst/>
                <a:uLnTx/>
                <a:uFillTx/>
                <a:latin typeface="Arial"/>
                <a:ea typeface="+mn-ea"/>
                <a:cs typeface="+mn-cs"/>
              </a:rPr>
              <a:t>has unveiled a new range of ‘better for you’ crisps which provide 50% less fat, less salt and only 99 calories. The brand is launching traditional flavours first, before an extended range which will be have an Asian cuisine twist - Korean BBQ, Katsu Curry and Thai Green Curry. </a:t>
            </a:r>
          </a:p>
        </p:txBody>
      </p:sp>
      <p:sp>
        <p:nvSpPr>
          <p:cNvPr id="24" name="Text Placeholder 23">
            <a:extLst>
              <a:ext uri="{FF2B5EF4-FFF2-40B4-BE49-F238E27FC236}">
                <a16:creationId xmlns:a16="http://schemas.microsoft.com/office/drawing/2014/main" id="{C0544706-02D7-4F2E-A263-5EBACAD5C4D9}"/>
              </a:ext>
            </a:extLst>
          </p:cNvPr>
          <p:cNvSpPr>
            <a:spLocks noGrp="1"/>
          </p:cNvSpPr>
          <p:nvPr>
            <p:ph type="body" sz="quarter" idx="13"/>
          </p:nvPr>
        </p:nvSpPr>
        <p:spPr/>
        <p:txBody>
          <a:bodyPr/>
          <a:lstStyle/>
          <a:p>
            <a:r>
              <a:rPr lang="en-GB" dirty="0"/>
              <a:t>Suppliers are taking different approaches to complying with HFSS regulations, ranging from using alternative  ingredients to boost nutritional content to repositioning newly launched products as healthier alternatives. </a:t>
            </a:r>
          </a:p>
        </p:txBody>
      </p:sp>
      <p:sp>
        <p:nvSpPr>
          <p:cNvPr id="26" name="Text Placeholder 25">
            <a:extLst>
              <a:ext uri="{FF2B5EF4-FFF2-40B4-BE49-F238E27FC236}">
                <a16:creationId xmlns:a16="http://schemas.microsoft.com/office/drawing/2014/main" id="{500B3F95-4784-4E56-8196-14FC154893D2}"/>
              </a:ext>
            </a:extLst>
          </p:cNvPr>
          <p:cNvSpPr>
            <a:spLocks noGrp="1"/>
          </p:cNvSpPr>
          <p:nvPr>
            <p:ph type="body" sz="quarter" idx="12"/>
          </p:nvPr>
        </p:nvSpPr>
        <p:spPr/>
        <p:txBody>
          <a:bodyPr/>
          <a:lstStyle/>
          <a:p>
            <a:r>
              <a:rPr lang="en-GB" dirty="0"/>
              <a:t>Source: Lumina Intelligence, July 2021</a:t>
            </a:r>
          </a:p>
        </p:txBody>
      </p:sp>
      <p:pic>
        <p:nvPicPr>
          <p:cNvPr id="2" name="Picture 1">
            <a:extLst>
              <a:ext uri="{FF2B5EF4-FFF2-40B4-BE49-F238E27FC236}">
                <a16:creationId xmlns:a16="http://schemas.microsoft.com/office/drawing/2014/main" id="{A4218F0A-A4F6-4A7D-BC3E-4136A388E6DD}"/>
              </a:ext>
            </a:extLst>
          </p:cNvPr>
          <p:cNvPicPr>
            <a:picLocks noChangeAspect="1"/>
          </p:cNvPicPr>
          <p:nvPr/>
        </p:nvPicPr>
        <p:blipFill>
          <a:blip r:embed="rId5"/>
          <a:stretch>
            <a:fillRect/>
          </a:stretch>
        </p:blipFill>
        <p:spPr>
          <a:xfrm>
            <a:off x="555178" y="2556524"/>
            <a:ext cx="2603500" cy="1375480"/>
          </a:xfrm>
          <a:prstGeom prst="rect">
            <a:avLst/>
          </a:prstGeom>
        </p:spPr>
      </p:pic>
    </p:spTree>
    <p:extLst>
      <p:ext uri="{BB962C8B-B14F-4D97-AF65-F5344CB8AC3E}">
        <p14:creationId xmlns:p14="http://schemas.microsoft.com/office/powerpoint/2010/main" val="3952024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5528E7A-64FA-4705-AD8D-9E91E717DB34}"/>
              </a:ext>
            </a:extLst>
          </p:cNvPr>
          <p:cNvSpPr>
            <a:spLocks noGrp="1"/>
          </p:cNvSpPr>
          <p:nvPr>
            <p:ph type="body" sz="quarter" idx="12"/>
          </p:nvPr>
        </p:nvSpPr>
        <p:spPr/>
        <p:txBody>
          <a:bodyPr/>
          <a:lstStyle/>
          <a:p>
            <a:r>
              <a:rPr lang="en-GB" dirty="0"/>
              <a:t>Source: Lumina Intelligence Future of Convenience Bespoke Survey 2020 , Food to Go Bespoke Survey 2021 and Property Week </a:t>
            </a:r>
          </a:p>
        </p:txBody>
      </p:sp>
      <p:sp>
        <p:nvSpPr>
          <p:cNvPr id="4" name="Title 3">
            <a:extLst>
              <a:ext uri="{FF2B5EF4-FFF2-40B4-BE49-F238E27FC236}">
                <a16:creationId xmlns:a16="http://schemas.microsoft.com/office/drawing/2014/main" id="{D782F1BE-CA39-42D2-A3F0-455C2CC5BB55}"/>
              </a:ext>
            </a:extLst>
          </p:cNvPr>
          <p:cNvSpPr>
            <a:spLocks noGrp="1"/>
          </p:cNvSpPr>
          <p:nvPr>
            <p:ph type="title"/>
          </p:nvPr>
        </p:nvSpPr>
        <p:spPr/>
        <p:txBody>
          <a:bodyPr/>
          <a:lstStyle/>
          <a:p>
            <a:r>
              <a:rPr lang="en-GB" dirty="0"/>
              <a:t>Suburban migration a lasting legacy of pandemic </a:t>
            </a:r>
          </a:p>
        </p:txBody>
      </p:sp>
      <p:sp>
        <p:nvSpPr>
          <p:cNvPr id="8" name="Text Placeholder 7">
            <a:extLst>
              <a:ext uri="{FF2B5EF4-FFF2-40B4-BE49-F238E27FC236}">
                <a16:creationId xmlns:a16="http://schemas.microsoft.com/office/drawing/2014/main" id="{140874CA-DACB-48B6-8F05-381127A052C6}"/>
              </a:ext>
            </a:extLst>
          </p:cNvPr>
          <p:cNvSpPr>
            <a:spLocks noGrp="1"/>
          </p:cNvSpPr>
          <p:nvPr>
            <p:ph type="body" sz="quarter" idx="15"/>
          </p:nvPr>
        </p:nvSpPr>
        <p:spPr/>
        <p:txBody>
          <a:bodyPr/>
          <a:lstStyle/>
          <a:p>
            <a:r>
              <a:rPr lang="en-GB" dirty="0"/>
              <a:t>Post Lockdown III</a:t>
            </a:r>
          </a:p>
        </p:txBody>
      </p:sp>
      <p:sp>
        <p:nvSpPr>
          <p:cNvPr id="7" name="Text Placeholder 8">
            <a:extLst>
              <a:ext uri="{FF2B5EF4-FFF2-40B4-BE49-F238E27FC236}">
                <a16:creationId xmlns:a16="http://schemas.microsoft.com/office/drawing/2014/main" id="{61F2E4BD-333A-4281-9F19-3B194CEF2AB8}"/>
              </a:ext>
            </a:extLst>
          </p:cNvPr>
          <p:cNvSpPr txBox="1">
            <a:spLocks/>
          </p:cNvSpPr>
          <p:nvPr/>
        </p:nvSpPr>
        <p:spPr>
          <a:xfrm>
            <a:off x="618825" y="1097915"/>
            <a:ext cx="10905075" cy="942975"/>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b="1" kern="1200" spc="40" baseline="0">
                <a:solidFill>
                  <a:schemeClr val="tx1"/>
                </a:solidFill>
                <a:latin typeface="+mj-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400" b="1" i="0" u="none" strike="noStrike" kern="1200" cap="none" spc="40" normalizeH="0" baseline="0" noProof="0" dirty="0">
                <a:ln>
                  <a:noFill/>
                </a:ln>
                <a:solidFill>
                  <a:srgbClr val="3E343E"/>
                </a:solidFill>
                <a:effectLst/>
                <a:uLnTx/>
                <a:uFillTx/>
                <a:latin typeface="Arial"/>
                <a:ea typeface="+mn-ea"/>
                <a:cs typeface="Arial" panose="020B0604020202020204" pitchFamily="34" charset="0"/>
              </a:rPr>
              <a:t>The pandemic traded lifestyle norms for home-working, local-living and a ‘chase for outdoor space’ as there was a max exodus from cities. </a:t>
            </a:r>
            <a:r>
              <a:rPr kumimoji="0" lang="en-GB" sz="1400" b="0" i="0" u="none" strike="noStrike" kern="1200" cap="none" spc="40" normalizeH="0" baseline="0" noProof="0" dirty="0">
                <a:ln>
                  <a:noFill/>
                </a:ln>
                <a:solidFill>
                  <a:srgbClr val="3E343E"/>
                </a:solidFill>
                <a:effectLst/>
                <a:uLnTx/>
                <a:uFillTx/>
                <a:latin typeface="Arial"/>
                <a:ea typeface="+mn-ea"/>
                <a:cs typeface="Arial" panose="020B0604020202020204" pitchFamily="34" charset="0"/>
              </a:rPr>
              <a:t>This hyper-localism has enabled shoppers to reconnect with communities, supported by the Lumina Intelligence Future of Convenience Report 2021 which found that 53% have shopped locally more in the last year and 42% will continue to shop locally in the future. </a:t>
            </a:r>
            <a:endParaRPr kumimoji="0" lang="en-US" sz="1400" b="0" i="0" u="none" strike="noStrike" kern="1200" cap="none" spc="40" normalizeH="0" baseline="0" noProof="0" dirty="0">
              <a:ln>
                <a:noFill/>
              </a:ln>
              <a:solidFill>
                <a:srgbClr val="3E343E"/>
              </a:solidFill>
              <a:effectLst/>
              <a:uLnTx/>
              <a:uFillTx/>
              <a:latin typeface="Arial"/>
              <a:ea typeface="+mn-ea"/>
              <a:cs typeface="Arial" panose="020B0604020202020204" pitchFamily="34" charset="0"/>
            </a:endParaRPr>
          </a:p>
        </p:txBody>
      </p:sp>
      <p:sp>
        <p:nvSpPr>
          <p:cNvPr id="22" name="TextBox 21">
            <a:extLst>
              <a:ext uri="{FF2B5EF4-FFF2-40B4-BE49-F238E27FC236}">
                <a16:creationId xmlns:a16="http://schemas.microsoft.com/office/drawing/2014/main" id="{BFC023B9-C01B-40C4-981F-94ECD8F7C3BC}"/>
              </a:ext>
            </a:extLst>
          </p:cNvPr>
          <p:cNvSpPr txBox="1"/>
          <p:nvPr/>
        </p:nvSpPr>
        <p:spPr>
          <a:xfrm>
            <a:off x="3578164" y="2734745"/>
            <a:ext cx="64113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a:ea typeface="+mn-ea"/>
                <a:cs typeface="+mn-cs"/>
              </a:rPr>
              <a:t>34%</a:t>
            </a:r>
          </a:p>
        </p:txBody>
      </p:sp>
      <p:sp>
        <p:nvSpPr>
          <p:cNvPr id="3" name="TextBox 2">
            <a:extLst>
              <a:ext uri="{FF2B5EF4-FFF2-40B4-BE49-F238E27FC236}">
                <a16:creationId xmlns:a16="http://schemas.microsoft.com/office/drawing/2014/main" id="{47B31BE6-B85F-4000-A7F7-BE57D0D8BCE8}"/>
              </a:ext>
            </a:extLst>
          </p:cNvPr>
          <p:cNvSpPr txBox="1"/>
          <p:nvPr/>
        </p:nvSpPr>
        <p:spPr>
          <a:xfrm>
            <a:off x="6605230" y="2079732"/>
            <a:ext cx="4907280"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3E343E"/>
                </a:solidFill>
                <a:effectLst/>
                <a:uLnTx/>
                <a:uFillTx/>
                <a:latin typeface="Arial"/>
                <a:ea typeface="+mn-ea"/>
                <a:cs typeface="+mn-cs"/>
              </a:rPr>
              <a:t>As Coronavirus restrictions begin to ease, how often do you anticipate that you will be working from home in the next 12 months?</a:t>
            </a:r>
          </a:p>
        </p:txBody>
      </p:sp>
      <p:sp>
        <p:nvSpPr>
          <p:cNvPr id="25" name="TextBox 24">
            <a:extLst>
              <a:ext uri="{FF2B5EF4-FFF2-40B4-BE49-F238E27FC236}">
                <a16:creationId xmlns:a16="http://schemas.microsoft.com/office/drawing/2014/main" id="{2029B14B-E05C-48FB-B627-BFFEFC736A18}"/>
              </a:ext>
            </a:extLst>
          </p:cNvPr>
          <p:cNvSpPr txBox="1"/>
          <p:nvPr/>
        </p:nvSpPr>
        <p:spPr>
          <a:xfrm>
            <a:off x="642075" y="2162283"/>
            <a:ext cx="490728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3E343E"/>
                </a:solidFill>
                <a:effectLst/>
                <a:uLnTx/>
                <a:uFillTx/>
                <a:latin typeface="Arial"/>
                <a:ea typeface="+mn-ea"/>
                <a:cs typeface="+mn-cs"/>
              </a:rPr>
              <a:t>Supporting local suppliers and retailers is either ‘very important’ or ‘important’ to them</a:t>
            </a:r>
          </a:p>
        </p:txBody>
      </p:sp>
      <p:graphicFrame>
        <p:nvGraphicFramePr>
          <p:cNvPr id="24" name="Chart 23">
            <a:extLst>
              <a:ext uri="{FF2B5EF4-FFF2-40B4-BE49-F238E27FC236}">
                <a16:creationId xmlns:a16="http://schemas.microsoft.com/office/drawing/2014/main" id="{1596CFFD-4672-4779-B056-8D7A2AD2E81E}"/>
              </a:ext>
            </a:extLst>
          </p:cNvPr>
          <p:cNvGraphicFramePr/>
          <p:nvPr/>
        </p:nvGraphicFramePr>
        <p:xfrm>
          <a:off x="6779362" y="2185053"/>
          <a:ext cx="4744538" cy="3503257"/>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AB3DE9D-7A85-415E-8A78-E6534122578C}"/>
              </a:ext>
            </a:extLst>
          </p:cNvPr>
          <p:cNvSpPr txBox="1"/>
          <p:nvPr/>
        </p:nvSpPr>
        <p:spPr>
          <a:xfrm>
            <a:off x="10101035" y="3073426"/>
            <a:ext cx="104648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3E343E"/>
                </a:solidFill>
                <a:effectLst/>
                <a:uLnTx/>
                <a:uFillTx/>
                <a:latin typeface="Arial"/>
                <a:ea typeface="+mn-ea"/>
                <a:cs typeface="+mn-cs"/>
              </a:rPr>
              <a:t>Plan to WFH</a:t>
            </a:r>
          </a:p>
        </p:txBody>
      </p:sp>
      <p:sp>
        <p:nvSpPr>
          <p:cNvPr id="11" name="TextBox 10">
            <a:extLst>
              <a:ext uri="{FF2B5EF4-FFF2-40B4-BE49-F238E27FC236}">
                <a16:creationId xmlns:a16="http://schemas.microsoft.com/office/drawing/2014/main" id="{3F504E66-CF67-4368-8C95-9BB14F23FEFC}"/>
              </a:ext>
            </a:extLst>
          </p:cNvPr>
          <p:cNvSpPr txBox="1"/>
          <p:nvPr/>
        </p:nvSpPr>
        <p:spPr>
          <a:xfrm>
            <a:off x="6593840" y="3627297"/>
            <a:ext cx="1452880"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3E343E"/>
                </a:solidFill>
                <a:effectLst/>
                <a:uLnTx/>
                <a:uFillTx/>
                <a:latin typeface="Arial"/>
                <a:ea typeface="+mn-ea"/>
                <a:cs typeface="+mn-cs"/>
              </a:rPr>
              <a:t>Don’t want to WFH/ Can’t WFH/ Not working/ Don’t know</a:t>
            </a:r>
          </a:p>
        </p:txBody>
      </p:sp>
      <p:sp>
        <p:nvSpPr>
          <p:cNvPr id="12" name="Text Placeholder 8">
            <a:extLst>
              <a:ext uri="{FF2B5EF4-FFF2-40B4-BE49-F238E27FC236}">
                <a16:creationId xmlns:a16="http://schemas.microsoft.com/office/drawing/2014/main" id="{421187C1-EB24-4F36-98A0-FB7888977B0D}"/>
              </a:ext>
            </a:extLst>
          </p:cNvPr>
          <p:cNvSpPr txBox="1">
            <a:spLocks/>
          </p:cNvSpPr>
          <p:nvPr/>
        </p:nvSpPr>
        <p:spPr>
          <a:xfrm>
            <a:off x="643462" y="5196003"/>
            <a:ext cx="10905075" cy="942975"/>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b="1" kern="1200" spc="40" baseline="0">
                <a:solidFill>
                  <a:schemeClr val="tx1"/>
                </a:solidFill>
                <a:latin typeface="+mj-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400" b="0" i="0" u="none" strike="noStrike" kern="1200" cap="none" spc="40" normalizeH="0" baseline="0" noProof="0" dirty="0">
                <a:ln>
                  <a:noFill/>
                </a:ln>
                <a:solidFill>
                  <a:srgbClr val="3E343E"/>
                </a:solidFill>
                <a:effectLst/>
                <a:uLnTx/>
                <a:uFillTx/>
                <a:latin typeface="Arial"/>
                <a:ea typeface="+mn-ea"/>
                <a:cs typeface="Arial" panose="020B0604020202020204" pitchFamily="34" charset="0"/>
              </a:rPr>
              <a:t>Looking ahead post-pandemic, over a third (34%) of consumers anticipate working from home in some capacity as restrictions begin to ease. This is changing the locational focus of retailers as home working continues to impact city centre footfall. Office occupancy levels hit 50% of pre-pandemic levels for the first time since March 2020 in May 2021. </a:t>
            </a:r>
            <a:endParaRPr kumimoji="0" lang="en-US" sz="1400" b="0" i="0" u="none" strike="noStrike" kern="1200" cap="none" spc="40" normalizeH="0" baseline="0" noProof="0" dirty="0">
              <a:ln>
                <a:noFill/>
              </a:ln>
              <a:solidFill>
                <a:srgbClr val="3E343E"/>
              </a:solidFill>
              <a:effectLst/>
              <a:uLnTx/>
              <a:uFillTx/>
              <a:latin typeface="Arial"/>
              <a:ea typeface="+mn-ea"/>
              <a:cs typeface="Arial" panose="020B0604020202020204" pitchFamily="34" charset="0"/>
            </a:endParaRPr>
          </a:p>
        </p:txBody>
      </p:sp>
      <p:sp>
        <p:nvSpPr>
          <p:cNvPr id="14" name="Rectangle 13">
            <a:extLst>
              <a:ext uri="{FF2B5EF4-FFF2-40B4-BE49-F238E27FC236}">
                <a16:creationId xmlns:a16="http://schemas.microsoft.com/office/drawing/2014/main" id="{694D15AF-218E-483D-A8FC-6C07842C6E40}"/>
              </a:ext>
            </a:extLst>
          </p:cNvPr>
          <p:cNvSpPr/>
          <p:nvPr/>
        </p:nvSpPr>
        <p:spPr>
          <a:xfrm>
            <a:off x="4441763" y="3104077"/>
            <a:ext cx="2019997" cy="1538883"/>
          </a:xfrm>
          <a:prstGeom prst="rect">
            <a:avLst/>
          </a:prstGeom>
          <a:solidFill>
            <a:schemeClr val="accent2">
              <a:lumMod val="60000"/>
              <a:lumOff val="40000"/>
            </a:schemeClr>
          </a:solid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mn-cs"/>
              </a:rPr>
              <a:t>74%</a:t>
            </a:r>
            <a:r>
              <a:rPr kumimoji="0" lang="en-GB" sz="1400" b="0" i="0" u="none" strike="noStrike" kern="1200" cap="none" spc="0" normalizeH="0" baseline="0" noProof="0" dirty="0">
                <a:ln>
                  <a:noFill/>
                </a:ln>
                <a:solidFill>
                  <a:prstClr val="white"/>
                </a:solidFill>
                <a:effectLst/>
                <a:uLnTx/>
                <a:uFillTx/>
                <a:latin typeface="Arial"/>
                <a:ea typeface="+mn-ea"/>
                <a:cs typeface="+mn-cs"/>
              </a:rPr>
              <a:t> </a:t>
            </a:r>
            <a:r>
              <a:rPr kumimoji="0" lang="en-GB" sz="1400" b="1" i="0" u="none" strike="noStrike" kern="1200" cap="none" spc="0" normalizeH="0" baseline="0" noProof="0" dirty="0">
                <a:ln>
                  <a:noFill/>
                </a:ln>
                <a:solidFill>
                  <a:prstClr val="white"/>
                </a:solidFill>
                <a:effectLst/>
                <a:uLnTx/>
                <a:uFillTx/>
                <a:latin typeface="Arial"/>
                <a:ea typeface="+mn-ea"/>
                <a:cs typeface="+mn-cs"/>
              </a:rPr>
              <a:t>say it’s either ‘important’ or ‘very important’ to support businesses who give back to the community</a:t>
            </a:r>
          </a:p>
        </p:txBody>
      </p:sp>
      <p:graphicFrame>
        <p:nvGraphicFramePr>
          <p:cNvPr id="15" name="Chart 14">
            <a:extLst>
              <a:ext uri="{FF2B5EF4-FFF2-40B4-BE49-F238E27FC236}">
                <a16:creationId xmlns:a16="http://schemas.microsoft.com/office/drawing/2014/main" id="{1550D9F1-33B1-454D-9016-286AB8084F84}"/>
              </a:ext>
            </a:extLst>
          </p:cNvPr>
          <p:cNvGraphicFramePr/>
          <p:nvPr/>
        </p:nvGraphicFramePr>
        <p:xfrm>
          <a:off x="618825" y="2495895"/>
          <a:ext cx="3665765" cy="2700108"/>
        </p:xfrm>
        <a:graphic>
          <a:graphicData uri="http://schemas.openxmlformats.org/drawingml/2006/chart">
            <c:chart xmlns:c="http://schemas.openxmlformats.org/drawingml/2006/chart" xmlns:r="http://schemas.openxmlformats.org/officeDocument/2006/relationships" r:id="rId3"/>
          </a:graphicData>
        </a:graphic>
      </p:graphicFrame>
      <p:cxnSp>
        <p:nvCxnSpPr>
          <p:cNvPr id="16" name="Straight Connector 15">
            <a:extLst>
              <a:ext uri="{FF2B5EF4-FFF2-40B4-BE49-F238E27FC236}">
                <a16:creationId xmlns:a16="http://schemas.microsoft.com/office/drawing/2014/main" id="{DD810942-0F4F-45D6-9B30-95ED718106C5}"/>
              </a:ext>
            </a:extLst>
          </p:cNvPr>
          <p:cNvCxnSpPr>
            <a:cxnSpLocks/>
          </p:cNvCxnSpPr>
          <p:nvPr/>
        </p:nvCxnSpPr>
        <p:spPr>
          <a:xfrm>
            <a:off x="6593840" y="2185053"/>
            <a:ext cx="0" cy="2884787"/>
          </a:xfrm>
          <a:prstGeom prst="line">
            <a:avLst/>
          </a:prstGeom>
          <a:noFill/>
          <a:ln w="19050" cap="flat">
            <a:solidFill>
              <a:srgbClr val="A5A59E"/>
            </a:solidFill>
            <a:prstDash val="lgDash"/>
            <a:round/>
          </a:ln>
          <a:effectLst/>
          <a:sp3d/>
        </p:spPr>
      </p:cxnSp>
    </p:spTree>
    <p:extLst>
      <p:ext uri="{BB962C8B-B14F-4D97-AF65-F5344CB8AC3E}">
        <p14:creationId xmlns:p14="http://schemas.microsoft.com/office/powerpoint/2010/main" val="1641868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29A8C01F-4AA6-478F-A62F-F17ABF5E1DD7}"/>
              </a:ext>
            </a:extLst>
          </p:cNvPr>
          <p:cNvSpPr>
            <a:spLocks noGrp="1"/>
          </p:cNvSpPr>
          <p:nvPr>
            <p:ph type="title"/>
          </p:nvPr>
        </p:nvSpPr>
        <p:spPr/>
        <p:txBody>
          <a:bodyPr/>
          <a:lstStyle/>
          <a:p>
            <a:r>
              <a:rPr lang="en-GB" dirty="0"/>
              <a:t>FULL REPORT TABLE OF CONTENTS </a:t>
            </a:r>
          </a:p>
        </p:txBody>
      </p:sp>
      <p:graphicFrame>
        <p:nvGraphicFramePr>
          <p:cNvPr id="2" name="Table 2">
            <a:extLst>
              <a:ext uri="{FF2B5EF4-FFF2-40B4-BE49-F238E27FC236}">
                <a16:creationId xmlns:a16="http://schemas.microsoft.com/office/drawing/2014/main" id="{669B94C7-E862-4D90-951A-D83D10B20B27}"/>
              </a:ext>
            </a:extLst>
          </p:cNvPr>
          <p:cNvGraphicFramePr>
            <a:graphicFrameLocks noGrp="1"/>
          </p:cNvGraphicFramePr>
          <p:nvPr>
            <p:extLst>
              <p:ext uri="{D42A27DB-BD31-4B8C-83A1-F6EECF244321}">
                <p14:modId xmlns:p14="http://schemas.microsoft.com/office/powerpoint/2010/main" val="3392333938"/>
              </p:ext>
            </p:extLst>
          </p:nvPr>
        </p:nvGraphicFramePr>
        <p:xfrm>
          <a:off x="727394" y="1052352"/>
          <a:ext cx="9900195" cy="5010045"/>
        </p:xfrm>
        <a:graphic>
          <a:graphicData uri="http://schemas.openxmlformats.org/drawingml/2006/table">
            <a:tbl>
              <a:tblPr bandRow="1">
                <a:tableStyleId>{72833802-FEF1-4C79-8D5D-14CF1EAF98D9}</a:tableStyleId>
              </a:tblPr>
              <a:tblGrid>
                <a:gridCol w="9900195">
                  <a:extLst>
                    <a:ext uri="{9D8B030D-6E8A-4147-A177-3AD203B41FA5}">
                      <a16:colId xmlns:a16="http://schemas.microsoft.com/office/drawing/2014/main" val="2940090173"/>
                    </a:ext>
                  </a:extLst>
                </a:gridCol>
              </a:tblGrid>
              <a:tr h="293363">
                <a:tc>
                  <a:txBody>
                    <a:bodyPr/>
                    <a:lstStyle/>
                    <a:p>
                      <a:r>
                        <a:rPr lang="en-GB" sz="1400" dirty="0"/>
                        <a:t>Executive summary </a:t>
                      </a:r>
                    </a:p>
                  </a:txBody>
                  <a:tcPr>
                    <a:solidFill>
                      <a:schemeClr val="bg2"/>
                    </a:solidFill>
                  </a:tcPr>
                </a:tc>
                <a:extLst>
                  <a:ext uri="{0D108BD9-81ED-4DB2-BD59-A6C34878D82A}">
                    <a16:rowId xmlns:a16="http://schemas.microsoft.com/office/drawing/2014/main" val="2269786457"/>
                  </a:ext>
                </a:extLst>
              </a:tr>
              <a:tr h="293363">
                <a:tc>
                  <a:txBody>
                    <a:bodyPr/>
                    <a:lstStyle/>
                    <a:p>
                      <a:r>
                        <a:rPr lang="en-GB" sz="1400" dirty="0">
                          <a:solidFill>
                            <a:schemeClr val="bg1"/>
                          </a:solidFill>
                        </a:rPr>
                        <a:t>Convenience Market Context</a:t>
                      </a:r>
                    </a:p>
                  </a:txBody>
                  <a:tcPr>
                    <a:lnB w="6350" cap="flat" cmpd="sng" algn="ctr">
                      <a:noFill/>
                      <a:prstDash val="solid"/>
                      <a:miter lim="800000"/>
                    </a:lnB>
                    <a:solidFill>
                      <a:schemeClr val="tx2"/>
                    </a:solidFill>
                  </a:tcPr>
                </a:tc>
                <a:extLst>
                  <a:ext uri="{0D108BD9-81ED-4DB2-BD59-A6C34878D82A}">
                    <a16:rowId xmlns:a16="http://schemas.microsoft.com/office/drawing/2014/main" val="421675496"/>
                  </a:ext>
                </a:extLst>
              </a:tr>
              <a:tr h="293363">
                <a:tc>
                  <a:txBody>
                    <a:bodyPr/>
                    <a:lstStyle/>
                    <a:p>
                      <a:pPr lvl="1"/>
                      <a:r>
                        <a:rPr lang="en-GB" sz="1200" dirty="0"/>
                        <a:t>K-shaped recovery means mixed fortunes</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06228345"/>
                  </a:ext>
                </a:extLst>
              </a:tr>
              <a:tr h="293363">
                <a:tc>
                  <a:txBody>
                    <a:bodyPr/>
                    <a:lstStyle/>
                    <a:p>
                      <a:pPr lvl="1"/>
                      <a:r>
                        <a:rPr lang="en-GB" sz="1200" dirty="0"/>
                        <a:t>Convenience market developments, 1995-2021</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496048461"/>
                  </a:ext>
                </a:extLst>
              </a:tr>
              <a:tr h="293363">
                <a:tc>
                  <a:txBody>
                    <a:bodyPr/>
                    <a:lstStyle/>
                    <a:p>
                      <a:pPr lvl="1"/>
                      <a:r>
                        <a:rPr lang="en-GB" sz="1200" dirty="0"/>
                        <a:t>UK GDP growth, 2018-2022F</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2032074957"/>
                  </a:ext>
                </a:extLst>
              </a:tr>
              <a:tr h="293363">
                <a:tc>
                  <a:txBody>
                    <a:bodyPr/>
                    <a:lstStyle/>
                    <a:p>
                      <a:pPr lvl="1"/>
                      <a:r>
                        <a:rPr lang="en-GB" sz="1200" dirty="0"/>
                        <a:t>UK inflation and wage growth, 2016-2021</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3021853827"/>
                  </a:ext>
                </a:extLst>
              </a:tr>
              <a:tr h="293363">
                <a:tc>
                  <a:txBody>
                    <a:bodyPr/>
                    <a:lstStyle/>
                    <a:p>
                      <a:pPr lvl="1"/>
                      <a:r>
                        <a:rPr lang="en-GB" sz="1200" dirty="0"/>
                        <a:t>Bank of England base interest rates, 2007-2021</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490627957"/>
                  </a:ext>
                </a:extLst>
              </a:tr>
              <a:tr h="293363">
                <a:tc>
                  <a:txBody>
                    <a:bodyPr/>
                    <a:lstStyle/>
                    <a:p>
                      <a:pPr lvl="1"/>
                      <a:r>
                        <a:rPr lang="en-GB" sz="1200" dirty="0"/>
                        <a:t>Consumer Confidence April 2020 - June 2021</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2358847599"/>
                  </a:ext>
                </a:extLst>
              </a:tr>
              <a:tr h="293363">
                <a:tc>
                  <a:txBody>
                    <a:bodyPr/>
                    <a:lstStyle/>
                    <a:p>
                      <a:pPr lvl="1"/>
                      <a:r>
                        <a:rPr lang="en-GB" sz="1200" dirty="0"/>
                        <a:t>Key metrics impacting convenience</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4124185018"/>
                  </a:ext>
                </a:extLst>
              </a:tr>
              <a:tr h="293363">
                <a:tc>
                  <a:txBody>
                    <a:bodyPr/>
                    <a:lstStyle/>
                    <a:p>
                      <a:pPr lvl="1"/>
                      <a:r>
                        <a:rPr lang="en-GB" sz="1200" dirty="0"/>
                        <a:t>Barclaycard Consumer Spending Reports, April 2020-April 2021</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375600415"/>
                  </a:ext>
                </a:extLst>
              </a:tr>
              <a:tr h="293363">
                <a:tc>
                  <a:txBody>
                    <a:bodyPr/>
                    <a:lstStyle/>
                    <a:p>
                      <a:pPr lvl="1"/>
                      <a:r>
                        <a:rPr lang="en-GB" sz="1200" dirty="0"/>
                        <a:t>How has the pandemic impacted your financial situation? (by age demographic)</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212484578"/>
                  </a:ext>
                </a:extLst>
              </a:tr>
              <a:tr h="293363">
                <a:tc>
                  <a:txBody>
                    <a:bodyPr/>
                    <a:lstStyle/>
                    <a:p>
                      <a:pPr lvl="1"/>
                      <a:r>
                        <a:rPr lang="en-GB" sz="1200" dirty="0"/>
                        <a:t>% of shoppers who visited channel in last 7 days </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00860598"/>
                  </a:ext>
                </a:extLst>
              </a:tr>
              <a:tr h="293363">
                <a:tc>
                  <a:txBody>
                    <a:bodyPr/>
                    <a:lstStyle/>
                    <a:p>
                      <a:pPr lvl="1"/>
                      <a:r>
                        <a:rPr lang="en-GB" sz="1200" dirty="0"/>
                        <a:t>Average number of visits per store per week </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2434006173"/>
                  </a:ext>
                </a:extLst>
              </a:tr>
              <a:tr h="293363">
                <a:tc>
                  <a:txBody>
                    <a:bodyPr/>
                    <a:lstStyle/>
                    <a:p>
                      <a:pPr lvl="1"/>
                      <a:r>
                        <a:rPr lang="en-GB" sz="1200" dirty="0"/>
                        <a:t>Predicted channel opportunity </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96125207"/>
                  </a:ext>
                </a:extLst>
              </a:tr>
              <a:tr h="293363">
                <a:tc>
                  <a:txBody>
                    <a:bodyPr/>
                    <a:lstStyle/>
                    <a:p>
                      <a:pPr lvl="1"/>
                      <a:r>
                        <a:rPr lang="en-GB" sz="1200" dirty="0"/>
                        <a:t>Key external developments impacting the sector </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972576446"/>
                  </a:ext>
                </a:extLst>
              </a:tr>
              <a:tr h="293363">
                <a:tc>
                  <a:txBody>
                    <a:bodyPr/>
                    <a:lstStyle/>
                    <a:p>
                      <a:pPr lvl="1"/>
                      <a:r>
                        <a:rPr lang="en-GB" sz="1200" dirty="0"/>
                        <a:t>Key trends impacting the convenience market </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903983811"/>
                  </a:ext>
                </a:extLst>
              </a:tr>
              <a:tr h="293363">
                <a:tc>
                  <a:txBody>
                    <a:bodyPr/>
                    <a:lstStyle/>
                    <a:p>
                      <a:pPr lvl="1"/>
                      <a:endParaRPr lang="en-GB" sz="1200" dirty="0"/>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2614232611"/>
                  </a:ext>
                </a:extLst>
              </a:tr>
            </a:tbl>
          </a:graphicData>
        </a:graphic>
      </p:graphicFrame>
    </p:spTree>
    <p:extLst>
      <p:ext uri="{BB962C8B-B14F-4D97-AF65-F5344CB8AC3E}">
        <p14:creationId xmlns:p14="http://schemas.microsoft.com/office/powerpoint/2010/main" val="1801865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29A8C01F-4AA6-478F-A62F-F17ABF5E1DD7}"/>
              </a:ext>
            </a:extLst>
          </p:cNvPr>
          <p:cNvSpPr>
            <a:spLocks noGrp="1"/>
          </p:cNvSpPr>
          <p:nvPr>
            <p:ph type="title"/>
          </p:nvPr>
        </p:nvSpPr>
        <p:spPr/>
        <p:txBody>
          <a:bodyPr/>
          <a:lstStyle/>
          <a:p>
            <a:r>
              <a:rPr lang="en-GB" dirty="0"/>
              <a:t>TABLE OF CONTENTS </a:t>
            </a:r>
          </a:p>
        </p:txBody>
      </p:sp>
      <p:graphicFrame>
        <p:nvGraphicFramePr>
          <p:cNvPr id="2" name="Table 2">
            <a:extLst>
              <a:ext uri="{FF2B5EF4-FFF2-40B4-BE49-F238E27FC236}">
                <a16:creationId xmlns:a16="http://schemas.microsoft.com/office/drawing/2014/main" id="{669B94C7-E862-4D90-951A-D83D10B20B27}"/>
              </a:ext>
            </a:extLst>
          </p:cNvPr>
          <p:cNvGraphicFramePr>
            <a:graphicFrameLocks noGrp="1"/>
          </p:cNvGraphicFramePr>
          <p:nvPr>
            <p:extLst>
              <p:ext uri="{D42A27DB-BD31-4B8C-83A1-F6EECF244321}">
                <p14:modId xmlns:p14="http://schemas.microsoft.com/office/powerpoint/2010/main" val="2351257318"/>
              </p:ext>
            </p:extLst>
          </p:nvPr>
        </p:nvGraphicFramePr>
        <p:xfrm>
          <a:off x="737668" y="1062627"/>
          <a:ext cx="9900195" cy="4998608"/>
        </p:xfrm>
        <a:graphic>
          <a:graphicData uri="http://schemas.openxmlformats.org/drawingml/2006/table">
            <a:tbl>
              <a:tblPr bandRow="1">
                <a:tableStyleId>{72833802-FEF1-4C79-8D5D-14CF1EAF98D9}</a:tableStyleId>
              </a:tblPr>
              <a:tblGrid>
                <a:gridCol w="9900195">
                  <a:extLst>
                    <a:ext uri="{9D8B030D-6E8A-4147-A177-3AD203B41FA5}">
                      <a16:colId xmlns:a16="http://schemas.microsoft.com/office/drawing/2014/main" val="2940090173"/>
                    </a:ext>
                  </a:extLst>
                </a:gridCol>
              </a:tblGrid>
              <a:tr h="293363">
                <a:tc>
                  <a:txBody>
                    <a:bodyPr/>
                    <a:lstStyle/>
                    <a:p>
                      <a:r>
                        <a:rPr lang="en-GB" sz="1400" dirty="0">
                          <a:solidFill>
                            <a:schemeClr val="bg1"/>
                          </a:solidFill>
                        </a:rPr>
                        <a:t>Convenience Market Performance</a:t>
                      </a:r>
                    </a:p>
                  </a:txBody>
                  <a:tcPr>
                    <a:lnB w="6350" cap="flat" cmpd="sng" algn="ctr">
                      <a:noFill/>
                      <a:prstDash val="solid"/>
                      <a:miter lim="800000"/>
                    </a:lnB>
                    <a:solidFill>
                      <a:schemeClr val="tx2"/>
                    </a:solidFill>
                  </a:tcPr>
                </a:tc>
                <a:extLst>
                  <a:ext uri="{0D108BD9-81ED-4DB2-BD59-A6C34878D82A}">
                    <a16:rowId xmlns:a16="http://schemas.microsoft.com/office/drawing/2014/main" val="421675496"/>
                  </a:ext>
                </a:extLst>
              </a:tr>
              <a:tr h="293363">
                <a:tc>
                  <a:txBody>
                    <a:bodyPr/>
                    <a:lstStyle/>
                    <a:p>
                      <a:pPr lvl="1"/>
                      <a:r>
                        <a:rPr lang="en-GB" sz="1200" dirty="0"/>
                        <a:t>Convenience market segment definitions </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06228345"/>
                  </a:ext>
                </a:extLst>
              </a:tr>
              <a:tr h="293363">
                <a:tc>
                  <a:txBody>
                    <a:bodyPr/>
                    <a:lstStyle/>
                    <a:p>
                      <a:pPr lvl="1"/>
                      <a:r>
                        <a:rPr lang="en-GB" sz="1200" dirty="0"/>
                        <a:t>Convenience market value growth in 2020 (by sub-segment)</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496048461"/>
                  </a:ext>
                </a:extLst>
              </a:tr>
              <a:tr h="293363">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GB" sz="1200" dirty="0"/>
                        <a:t>Convenience market value forecasts in 2021 (by sub-segment)</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2032074957"/>
                  </a:ext>
                </a:extLst>
              </a:tr>
              <a:tr h="293363">
                <a:tc>
                  <a:txBody>
                    <a:bodyPr/>
                    <a:lstStyle/>
                    <a:p>
                      <a:pPr lvl="1"/>
                      <a:r>
                        <a:rPr lang="en-GB" sz="1200" dirty="0"/>
                        <a:t>Convenience market growth by outlets and value 2018-21F</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3021853827"/>
                  </a:ext>
                </a:extLst>
              </a:tr>
              <a:tr h="293363">
                <a:tc>
                  <a:txBody>
                    <a:bodyPr/>
                    <a:lstStyle/>
                    <a:p>
                      <a:pPr lvl="1"/>
                      <a:r>
                        <a:rPr lang="en-GB" sz="1200" dirty="0"/>
                        <a:t>Turnover growth by sub-segment 2018-21F</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490627957"/>
                  </a:ext>
                </a:extLst>
              </a:tr>
              <a:tr h="293363">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GB" sz="1200" dirty="0"/>
                        <a:t>Sub-segment share of convenience market value, 2018 &amp; 2021F</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2358847599"/>
                  </a:ext>
                </a:extLst>
              </a:tr>
              <a:tr h="293363">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GB" sz="1200" dirty="0"/>
                        <a:t>Convenience market drivers, 2021 </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4124185018"/>
                  </a:ext>
                </a:extLst>
              </a:tr>
              <a:tr h="293363">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GB" sz="1200" dirty="0"/>
                        <a:t>Convenience market inhibitors, 2021 </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375600415"/>
                  </a:ext>
                </a:extLst>
              </a:tr>
              <a:tr h="293363">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lang="en-GB" sz="1200" dirty="0"/>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25597028"/>
                  </a:ext>
                </a:extLst>
              </a:tr>
              <a:tr h="293363">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lang="en-GB" sz="1200" dirty="0"/>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293794622"/>
                  </a:ext>
                </a:extLst>
              </a:tr>
              <a:tr h="293363">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lang="en-GB" sz="1200" dirty="0"/>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780733129"/>
                  </a:ext>
                </a:extLst>
              </a:tr>
              <a:tr h="293363">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lang="en-GB" sz="1200" dirty="0"/>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119604099"/>
                  </a:ext>
                </a:extLst>
              </a:tr>
              <a:tr h="293363">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lang="en-GB" sz="1200" dirty="0"/>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111286519"/>
                  </a:ext>
                </a:extLst>
              </a:tr>
              <a:tr h="293363">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lang="en-GB" sz="1200" dirty="0"/>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2057760991"/>
                  </a:ext>
                </a:extLst>
              </a:tr>
              <a:tr h="293363">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lang="en-GB" sz="1200" dirty="0"/>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697273964"/>
                  </a:ext>
                </a:extLst>
              </a:tr>
              <a:tr h="293363">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lang="en-GB" sz="1200" dirty="0"/>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2599816556"/>
                  </a:ext>
                </a:extLst>
              </a:tr>
            </a:tbl>
          </a:graphicData>
        </a:graphic>
      </p:graphicFrame>
    </p:spTree>
    <p:extLst>
      <p:ext uri="{BB962C8B-B14F-4D97-AF65-F5344CB8AC3E}">
        <p14:creationId xmlns:p14="http://schemas.microsoft.com/office/powerpoint/2010/main" val="3318878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29A8C01F-4AA6-478F-A62F-F17ABF5E1DD7}"/>
              </a:ext>
            </a:extLst>
          </p:cNvPr>
          <p:cNvSpPr>
            <a:spLocks noGrp="1"/>
          </p:cNvSpPr>
          <p:nvPr>
            <p:ph type="title"/>
          </p:nvPr>
        </p:nvSpPr>
        <p:spPr/>
        <p:txBody>
          <a:bodyPr/>
          <a:lstStyle/>
          <a:p>
            <a:r>
              <a:rPr lang="en-GB" dirty="0"/>
              <a:t>TABLE OF CONTENTS </a:t>
            </a:r>
          </a:p>
        </p:txBody>
      </p:sp>
      <p:graphicFrame>
        <p:nvGraphicFramePr>
          <p:cNvPr id="5" name="Table 2">
            <a:extLst>
              <a:ext uri="{FF2B5EF4-FFF2-40B4-BE49-F238E27FC236}">
                <a16:creationId xmlns:a16="http://schemas.microsoft.com/office/drawing/2014/main" id="{BEC479CC-5D3E-416E-8AE4-1C1E174FA79D}"/>
              </a:ext>
            </a:extLst>
          </p:cNvPr>
          <p:cNvGraphicFramePr>
            <a:graphicFrameLocks noGrp="1"/>
          </p:cNvGraphicFramePr>
          <p:nvPr>
            <p:extLst>
              <p:ext uri="{D42A27DB-BD31-4B8C-83A1-F6EECF244321}">
                <p14:modId xmlns:p14="http://schemas.microsoft.com/office/powerpoint/2010/main" val="183905520"/>
              </p:ext>
            </p:extLst>
          </p:nvPr>
        </p:nvGraphicFramePr>
        <p:xfrm>
          <a:off x="746546" y="1027416"/>
          <a:ext cx="9900195" cy="4145280"/>
        </p:xfrm>
        <a:graphic>
          <a:graphicData uri="http://schemas.openxmlformats.org/drawingml/2006/table">
            <a:tbl>
              <a:tblPr bandRow="1">
                <a:tableStyleId>{72833802-FEF1-4C79-8D5D-14CF1EAF98D9}</a:tableStyleId>
              </a:tblPr>
              <a:tblGrid>
                <a:gridCol w="9900195">
                  <a:extLst>
                    <a:ext uri="{9D8B030D-6E8A-4147-A177-3AD203B41FA5}">
                      <a16:colId xmlns:a16="http://schemas.microsoft.com/office/drawing/2014/main" val="2940090173"/>
                    </a:ext>
                  </a:extLst>
                </a:gridCol>
              </a:tblGrid>
              <a:tr h="132256">
                <a:tc>
                  <a:txBody>
                    <a:bodyPr/>
                    <a:lstStyle/>
                    <a:p>
                      <a:r>
                        <a:rPr lang="en-GB" sz="1400" dirty="0">
                          <a:solidFill>
                            <a:schemeClr val="bg1"/>
                          </a:solidFill>
                        </a:rPr>
                        <a:t>Competitive Landscape</a:t>
                      </a:r>
                    </a:p>
                  </a:txBody>
                  <a:tcPr>
                    <a:lnB w="6350" cap="flat" cmpd="sng" algn="ctr">
                      <a:noFill/>
                      <a:prstDash val="solid"/>
                      <a:miter lim="800000"/>
                    </a:lnB>
                    <a:solidFill>
                      <a:schemeClr val="tx2"/>
                    </a:solidFill>
                  </a:tcPr>
                </a:tc>
                <a:extLst>
                  <a:ext uri="{0D108BD9-81ED-4DB2-BD59-A6C34878D82A}">
                    <a16:rowId xmlns:a16="http://schemas.microsoft.com/office/drawing/2014/main" val="421675496"/>
                  </a:ext>
                </a:extLst>
              </a:tr>
              <a:tr h="122169">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GB" sz="1200" dirty="0"/>
                        <a:t>Key Retailer Developments June 2020 - June 2021</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282401227"/>
                  </a:ext>
                </a:extLst>
              </a:tr>
              <a:tr h="122169">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GB" sz="1200" dirty="0"/>
                        <a:t>Top 10 convenience </a:t>
                      </a:r>
                      <a:r>
                        <a:rPr lang="en-GB" sz="1200" dirty="0" err="1"/>
                        <a:t>fascias</a:t>
                      </a:r>
                      <a:r>
                        <a:rPr lang="en-GB" sz="1200" dirty="0"/>
                        <a:t> by turnover to Dec-20 (m)</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06228345"/>
                  </a:ext>
                </a:extLst>
              </a:tr>
              <a:tr h="122169">
                <a:tc>
                  <a:txBody>
                    <a:bodyPr/>
                    <a:lstStyle/>
                    <a:p>
                      <a:pPr lvl="1"/>
                      <a:r>
                        <a:rPr lang="en-GB" sz="1200" dirty="0"/>
                        <a:t>Top 10 convenience </a:t>
                      </a:r>
                      <a:r>
                        <a:rPr lang="en-GB" sz="1200" dirty="0" err="1"/>
                        <a:t>fascias</a:t>
                      </a:r>
                      <a:r>
                        <a:rPr lang="en-GB" sz="1200" dirty="0"/>
                        <a:t> by outlets to Dec-20</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496048461"/>
                  </a:ext>
                </a:extLst>
              </a:tr>
              <a:tr h="122169">
                <a:tc>
                  <a:txBody>
                    <a:bodyPr/>
                    <a:lstStyle/>
                    <a:p>
                      <a:pPr lvl="1"/>
                      <a:r>
                        <a:rPr lang="en-GB" sz="1200" dirty="0"/>
                        <a:t>Top 10 convenience </a:t>
                      </a:r>
                      <a:r>
                        <a:rPr lang="en-GB" sz="1200" dirty="0" err="1"/>
                        <a:t>fascias</a:t>
                      </a:r>
                      <a:r>
                        <a:rPr lang="en-GB" sz="1200" dirty="0"/>
                        <a:t> by outlets to Dec-21F</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2032074957"/>
                  </a:ext>
                </a:extLst>
              </a:tr>
              <a:tr h="122169">
                <a:tc>
                  <a:txBody>
                    <a:bodyPr/>
                    <a:lstStyle/>
                    <a:p>
                      <a:pPr lvl="1"/>
                      <a:r>
                        <a:rPr lang="en-GB" sz="1200" dirty="0"/>
                        <a:t>Top 10 fascia profiles by outlets (1 of 5) </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3021853827"/>
                  </a:ext>
                </a:extLst>
              </a:tr>
              <a:tr h="122169">
                <a:tc>
                  <a:txBody>
                    <a:bodyPr/>
                    <a:lstStyle/>
                    <a:p>
                      <a:pPr lvl="1"/>
                      <a:r>
                        <a:rPr lang="en-GB" sz="1200" dirty="0"/>
                        <a:t>Top 10 fascia profiles by outlets (2 of 5) </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490627957"/>
                  </a:ext>
                </a:extLst>
              </a:tr>
              <a:tr h="122169">
                <a:tc>
                  <a:txBody>
                    <a:bodyPr/>
                    <a:lstStyle/>
                    <a:p>
                      <a:pPr lvl="1"/>
                      <a:r>
                        <a:rPr lang="en-GB" sz="1200" dirty="0"/>
                        <a:t>Top 10 fascia profiles by outlets (3 of 5) </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2358847599"/>
                  </a:ext>
                </a:extLst>
              </a:tr>
              <a:tr h="122169">
                <a:tc>
                  <a:txBody>
                    <a:bodyPr/>
                    <a:lstStyle/>
                    <a:p>
                      <a:pPr lvl="1"/>
                      <a:r>
                        <a:rPr lang="en-GB" sz="1200" dirty="0"/>
                        <a:t>Top 10 fascia profiles by outlets (4 of 5) </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2785180031"/>
                  </a:ext>
                </a:extLst>
              </a:tr>
              <a:tr h="122169">
                <a:tc>
                  <a:txBody>
                    <a:bodyPr/>
                    <a:lstStyle/>
                    <a:p>
                      <a:pPr lvl="1"/>
                      <a:r>
                        <a:rPr lang="en-GB" sz="1200" dirty="0"/>
                        <a:t>Top 10 fascia profiles by outlets (5 of 5) </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3262868843"/>
                  </a:ext>
                </a:extLst>
              </a:tr>
              <a:tr h="122169">
                <a:tc>
                  <a:txBody>
                    <a:bodyPr/>
                    <a:lstStyle/>
                    <a:p>
                      <a:pPr lvl="1"/>
                      <a:r>
                        <a:rPr lang="en-GB" sz="1200" dirty="0"/>
                        <a:t>Top 10 symbol </a:t>
                      </a:r>
                      <a:r>
                        <a:rPr lang="en-GB" sz="1200" dirty="0" err="1"/>
                        <a:t>fascias</a:t>
                      </a:r>
                      <a:r>
                        <a:rPr lang="en-GB" sz="1200" dirty="0"/>
                        <a:t> by outlets to Dec-21F</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650924830"/>
                  </a:ext>
                </a:extLst>
              </a:tr>
              <a:tr h="122169">
                <a:tc>
                  <a:txBody>
                    <a:bodyPr/>
                    <a:lstStyle/>
                    <a:p>
                      <a:pPr lvl="1"/>
                      <a:r>
                        <a:rPr lang="en-GB" sz="1200" dirty="0"/>
                        <a:t>Top 5 convenience multiple </a:t>
                      </a:r>
                      <a:r>
                        <a:rPr lang="en-GB" sz="1200" dirty="0" err="1"/>
                        <a:t>fascias</a:t>
                      </a:r>
                      <a:r>
                        <a:rPr lang="en-GB" sz="1200" dirty="0"/>
                        <a:t> by outlets, Dec 20-Dec-21F</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065309819"/>
                  </a:ext>
                </a:extLst>
              </a:tr>
              <a:tr h="122169">
                <a:tc>
                  <a:txBody>
                    <a:bodyPr/>
                    <a:lstStyle/>
                    <a:p>
                      <a:pPr lvl="1"/>
                      <a:r>
                        <a:rPr lang="en-GB" sz="1200" dirty="0"/>
                        <a:t>Top 10 fastest growing by outlets to Dec-21F</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2474981325"/>
                  </a:ext>
                </a:extLst>
              </a:tr>
              <a:tr h="122169">
                <a:tc>
                  <a:txBody>
                    <a:bodyPr/>
                    <a:lstStyle/>
                    <a:p>
                      <a:pPr lvl="1"/>
                      <a:r>
                        <a:rPr lang="en-GB" sz="1200" dirty="0"/>
                        <a:t>Key retailer range and store developments</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3766496686"/>
                  </a:ext>
                </a:extLst>
              </a:tr>
              <a:tr h="122169">
                <a:tc>
                  <a:txBody>
                    <a:bodyPr/>
                    <a:lstStyle/>
                    <a:p>
                      <a:pPr lvl="1"/>
                      <a:r>
                        <a:rPr lang="en-GB" sz="1200" dirty="0"/>
                        <a:t>Best In class on-site Concessions </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3621327534"/>
                  </a:ext>
                </a:extLst>
              </a:tr>
            </a:tbl>
          </a:graphicData>
        </a:graphic>
      </p:graphicFrame>
    </p:spTree>
    <p:extLst>
      <p:ext uri="{BB962C8B-B14F-4D97-AF65-F5344CB8AC3E}">
        <p14:creationId xmlns:p14="http://schemas.microsoft.com/office/powerpoint/2010/main" val="641966492"/>
      </p:ext>
    </p:extLst>
  </p:cSld>
  <p:clrMapOvr>
    <a:masterClrMapping/>
  </p:clrMapOvr>
</p:sld>
</file>

<file path=ppt/theme/theme1.xml><?xml version="1.0" encoding="utf-8"?>
<a:theme xmlns:a="http://schemas.openxmlformats.org/drawingml/2006/main" name="Executive summary slides">
  <a:themeElements>
    <a:clrScheme name="Custom 13">
      <a:dk1>
        <a:srgbClr val="3E343E"/>
      </a:dk1>
      <a:lt1>
        <a:sysClr val="window" lastClr="FFFFFF"/>
      </a:lt1>
      <a:dk2>
        <a:srgbClr val="505050"/>
      </a:dk2>
      <a:lt2>
        <a:srgbClr val="C9C9C9"/>
      </a:lt2>
      <a:accent1>
        <a:srgbClr val="F4C72C"/>
      </a:accent1>
      <a:accent2>
        <a:srgbClr val="614B79"/>
      </a:accent2>
      <a:accent3>
        <a:srgbClr val="C5003E"/>
      </a:accent3>
      <a:accent4>
        <a:srgbClr val="1695A3"/>
      </a:accent4>
      <a:accent5>
        <a:srgbClr val="F46460"/>
      </a:accent5>
      <a:accent6>
        <a:srgbClr val="3471A2"/>
      </a:accent6>
      <a:hlink>
        <a:srgbClr val="FFFFFF"/>
      </a:hlink>
      <a:folHlink>
        <a:srgbClr val="F2F2F2"/>
      </a:folHlink>
    </a:clrScheme>
    <a:fontScheme name="Custom 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Title Page - Foodservice 1">
  <a:themeElements>
    <a:clrScheme name="Custom 13">
      <a:dk1>
        <a:srgbClr val="3E343E"/>
      </a:dk1>
      <a:lt1>
        <a:sysClr val="window" lastClr="FFFFFF"/>
      </a:lt1>
      <a:dk2>
        <a:srgbClr val="505050"/>
      </a:dk2>
      <a:lt2>
        <a:srgbClr val="C9C9C9"/>
      </a:lt2>
      <a:accent1>
        <a:srgbClr val="F4C72C"/>
      </a:accent1>
      <a:accent2>
        <a:srgbClr val="614B79"/>
      </a:accent2>
      <a:accent3>
        <a:srgbClr val="C5003E"/>
      </a:accent3>
      <a:accent4>
        <a:srgbClr val="1695A3"/>
      </a:accent4>
      <a:accent5>
        <a:srgbClr val="F46460"/>
      </a:accent5>
      <a:accent6>
        <a:srgbClr val="3471A2"/>
      </a:accent6>
      <a:hlink>
        <a:srgbClr val="FFFFFF"/>
      </a:hlink>
      <a:folHlink>
        <a:srgbClr val="F2F2F2"/>
      </a:folHlink>
    </a:clrScheme>
    <a:fontScheme name="Custom 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1022</TotalTime>
  <Words>1629</Words>
  <Application>Microsoft Office PowerPoint</Application>
  <PresentationFormat>Widescreen</PresentationFormat>
  <Paragraphs>174</Paragraphs>
  <Slides>15</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15</vt:i4>
      </vt:variant>
    </vt:vector>
  </HeadingPairs>
  <TitlesOfParts>
    <vt:vector size="19" baseType="lpstr">
      <vt:lpstr>Arial</vt:lpstr>
      <vt:lpstr>Graphik</vt:lpstr>
      <vt:lpstr>Executive summary slides</vt:lpstr>
      <vt:lpstr>5_Title Page - Foodservice 1</vt:lpstr>
      <vt:lpstr>PowerPoint Presentation</vt:lpstr>
      <vt:lpstr>Consumers are visiting convenience stores most frequently  </vt:lpstr>
      <vt:lpstr>Premium convenience concepts focus on sustainability </vt:lpstr>
      <vt:lpstr>Delivery shoppers are more brand-led</vt:lpstr>
      <vt:lpstr>Suppliers take different reformulation approaches</vt:lpstr>
      <vt:lpstr>Suburban migration a lasting legacy of pandemic </vt:lpstr>
      <vt:lpstr>FULL REPORT TABLE OF CONTENTS </vt:lpstr>
      <vt:lpstr>TABLE OF CONTENTS </vt:lpstr>
      <vt:lpstr>TABLE OF CONTENTS </vt:lpstr>
      <vt:lpstr>TABLE OF CONTENTS </vt:lpstr>
      <vt:lpstr>TABLE OF CONTENTS </vt:lpstr>
      <vt:lpstr>TABLE OF CONTENTS </vt:lpstr>
      <vt:lpstr>TABLE OF CONTENTS </vt:lpstr>
      <vt:lpstr>TABLE OF CONTENTS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Consumers are visiting convenience stores most frequently</dc:title>
  <dc:creator>Katherine Prowse</dc:creator>
  <cp:lastModifiedBy>Giorgio Rigali</cp:lastModifiedBy>
  <cp:revision>6</cp:revision>
  <dcterms:created xsi:type="dcterms:W3CDTF">2021-07-07T15:16:47Z</dcterms:created>
  <dcterms:modified xsi:type="dcterms:W3CDTF">2021-07-09T09:18:43Z</dcterms:modified>
</cp:coreProperties>
</file>